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9" r:id="rId6"/>
    <p:sldId id="260" r:id="rId7"/>
    <p:sldId id="261" r:id="rId8"/>
    <p:sldId id="262" r:id="rId9"/>
    <p:sldId id="263" r:id="rId10"/>
    <p:sldId id="264" r:id="rId11"/>
    <p:sldId id="266" r:id="rId12"/>
    <p:sldId id="271" r:id="rId13"/>
    <p:sldId id="267" r:id="rId14"/>
    <p:sldId id="268" r:id="rId15"/>
    <p:sldId id="270" r:id="rId16"/>
    <p:sldId id="265" r:id="rId17"/>
    <p:sldId id="303" r:id="rId18"/>
    <p:sldId id="272" r:id="rId19"/>
    <p:sldId id="297" r:id="rId20"/>
    <p:sldId id="299" r:id="rId21"/>
    <p:sldId id="300" r:id="rId22"/>
    <p:sldId id="298" r:id="rId23"/>
    <p:sldId id="302" r:id="rId24"/>
    <p:sldId id="301" r:id="rId25"/>
    <p:sldId id="274" r:id="rId26"/>
    <p:sldId id="273" r:id="rId27"/>
    <p:sldId id="275" r:id="rId28"/>
    <p:sldId id="276" r:id="rId29"/>
    <p:sldId id="308" r:id="rId30"/>
    <p:sldId id="277" r:id="rId31"/>
    <p:sldId id="278" r:id="rId32"/>
    <p:sldId id="279" r:id="rId33"/>
    <p:sldId id="290" r:id="rId34"/>
    <p:sldId id="287" r:id="rId35"/>
    <p:sldId id="288" r:id="rId36"/>
    <p:sldId id="280" r:id="rId37"/>
    <p:sldId id="284" r:id="rId38"/>
    <p:sldId id="286" r:id="rId39"/>
    <p:sldId id="285" r:id="rId40"/>
    <p:sldId id="291" r:id="rId41"/>
    <p:sldId id="292" r:id="rId42"/>
    <p:sldId id="293" r:id="rId43"/>
    <p:sldId id="294" r:id="rId44"/>
    <p:sldId id="296" r:id="rId45"/>
    <p:sldId id="295" r:id="rId46"/>
    <p:sldId id="283" r:id="rId47"/>
    <p:sldId id="306" r:id="rId48"/>
    <p:sldId id="307" r:id="rId49"/>
    <p:sldId id="309" r:id="rId50"/>
    <p:sldId id="30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7" autoAdjust="0"/>
    <p:restoredTop sz="94660"/>
  </p:normalViewPr>
  <p:slideViewPr>
    <p:cSldViewPr snapToGrid="0">
      <p:cViewPr>
        <p:scale>
          <a:sx n="75" d="100"/>
          <a:sy n="75" d="100"/>
        </p:scale>
        <p:origin x="950" y="40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5E8137-EC7A-4BF4-8624-084D8381AB64}"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IN"/>
        </a:p>
      </dgm:t>
    </dgm:pt>
    <dgm:pt modelId="{C447F6F0-CFDB-482C-A3EC-4ACA4F770000}">
      <dgm:prSet phldrT="[Text]"/>
      <dgm:spPr/>
      <dgm:t>
        <a:bodyPr/>
        <a:lstStyle/>
        <a:p>
          <a:r>
            <a:rPr lang="en-IN" dirty="0"/>
            <a:t>Objectives</a:t>
          </a:r>
        </a:p>
      </dgm:t>
    </dgm:pt>
    <dgm:pt modelId="{81CD734E-9936-41DC-9EF8-DAB66672BE10}" type="parTrans" cxnId="{F55BC76A-9445-4F05-82A3-E2FC464A24D9}">
      <dgm:prSet/>
      <dgm:spPr/>
      <dgm:t>
        <a:bodyPr/>
        <a:lstStyle/>
        <a:p>
          <a:endParaRPr lang="en-IN"/>
        </a:p>
      </dgm:t>
    </dgm:pt>
    <dgm:pt modelId="{2E26C60C-0B10-454A-88D1-616193856C5C}" type="sibTrans" cxnId="{F55BC76A-9445-4F05-82A3-E2FC464A24D9}">
      <dgm:prSet/>
      <dgm:spPr/>
      <dgm:t>
        <a:bodyPr/>
        <a:lstStyle/>
        <a:p>
          <a:endParaRPr lang="en-IN"/>
        </a:p>
      </dgm:t>
    </dgm:pt>
    <dgm:pt modelId="{61AB55F4-27DB-4BAF-8CF0-8C26F6BD0CBE}">
      <dgm:prSet phldrT="[Text]"/>
      <dgm:spPr/>
      <dgm:t>
        <a:bodyPr/>
        <a:lstStyle/>
        <a:p>
          <a:r>
            <a:rPr lang="en-IN" dirty="0"/>
            <a:t>Constraints</a:t>
          </a:r>
        </a:p>
      </dgm:t>
    </dgm:pt>
    <dgm:pt modelId="{9A8BE197-1CFB-4100-8B31-E30FD5747EA8}" type="parTrans" cxnId="{D1184218-B48F-4774-A801-D60859FDF048}">
      <dgm:prSet/>
      <dgm:spPr/>
      <dgm:t>
        <a:bodyPr/>
        <a:lstStyle/>
        <a:p>
          <a:endParaRPr lang="en-IN"/>
        </a:p>
      </dgm:t>
    </dgm:pt>
    <dgm:pt modelId="{C839E14A-7555-4A92-9A67-4AF5ADE02C33}" type="sibTrans" cxnId="{D1184218-B48F-4774-A801-D60859FDF048}">
      <dgm:prSet/>
      <dgm:spPr/>
      <dgm:t>
        <a:bodyPr/>
        <a:lstStyle/>
        <a:p>
          <a:endParaRPr lang="en-IN"/>
        </a:p>
      </dgm:t>
    </dgm:pt>
    <dgm:pt modelId="{8B43D259-DDEE-40E4-95B9-23D8F6C47C06}">
      <dgm:prSet phldrT="[Text]"/>
      <dgm:spPr/>
      <dgm:t>
        <a:bodyPr/>
        <a:lstStyle/>
        <a:p>
          <a:r>
            <a:rPr lang="en-IN" dirty="0"/>
            <a:t>Potential Solution Obtained</a:t>
          </a:r>
        </a:p>
      </dgm:t>
    </dgm:pt>
    <dgm:pt modelId="{89F3CB93-605D-42B8-BB07-A40AAFEBAD95}" type="parTrans" cxnId="{8583B02D-63B1-4E1E-8043-ED962B44881A}">
      <dgm:prSet/>
      <dgm:spPr/>
      <dgm:t>
        <a:bodyPr/>
        <a:lstStyle/>
        <a:p>
          <a:endParaRPr lang="en-IN"/>
        </a:p>
      </dgm:t>
    </dgm:pt>
    <dgm:pt modelId="{AF912460-1824-4C92-9A43-C58D63AE0852}" type="sibTrans" cxnId="{8583B02D-63B1-4E1E-8043-ED962B44881A}">
      <dgm:prSet/>
      <dgm:spPr/>
      <dgm:t>
        <a:bodyPr/>
        <a:lstStyle/>
        <a:p>
          <a:endParaRPr lang="en-IN"/>
        </a:p>
      </dgm:t>
    </dgm:pt>
    <dgm:pt modelId="{1516F1EF-944C-4E6B-B53C-B17E7480842C}">
      <dgm:prSet phldrT="[Text]"/>
      <dgm:spPr/>
      <dgm:t>
        <a:bodyPr/>
        <a:lstStyle/>
        <a:p>
          <a:r>
            <a:rPr lang="en-IN" dirty="0"/>
            <a:t>We shall tackle investment and operating cost as the 1</a:t>
          </a:r>
          <a:r>
            <a:rPr lang="en-IN" baseline="30000" dirty="0"/>
            <a:t>st</a:t>
          </a:r>
          <a:r>
            <a:rPr lang="en-IN" dirty="0"/>
            <a:t> objective, along with the distance to charging station objective as the 2</a:t>
          </a:r>
          <a:r>
            <a:rPr lang="en-IN" baseline="30000" dirty="0"/>
            <a:t>nd</a:t>
          </a:r>
          <a:r>
            <a:rPr lang="en-IN" dirty="0"/>
            <a:t> one.</a:t>
          </a:r>
        </a:p>
      </dgm:t>
    </dgm:pt>
    <dgm:pt modelId="{CB0C6951-E540-4A1E-8DA3-049EC8F38657}" type="parTrans" cxnId="{36DC683A-65D7-4E88-B156-24ABC004CF2A}">
      <dgm:prSet/>
      <dgm:spPr/>
      <dgm:t>
        <a:bodyPr/>
        <a:lstStyle/>
        <a:p>
          <a:endParaRPr lang="en-IN"/>
        </a:p>
      </dgm:t>
    </dgm:pt>
    <dgm:pt modelId="{75F414A9-68E9-4466-AFE6-9F109B39B037}" type="sibTrans" cxnId="{36DC683A-65D7-4E88-B156-24ABC004CF2A}">
      <dgm:prSet/>
      <dgm:spPr/>
      <dgm:t>
        <a:bodyPr/>
        <a:lstStyle/>
        <a:p>
          <a:endParaRPr lang="en-IN"/>
        </a:p>
      </dgm:t>
    </dgm:pt>
    <dgm:pt modelId="{01A427D6-3402-4080-AEBE-EE6D4809F204}">
      <dgm:prSet phldrT="[Text]"/>
      <dgm:spPr/>
      <dgm:t>
        <a:bodyPr/>
        <a:lstStyle/>
        <a:p>
          <a:r>
            <a:rPr lang="en-IN" dirty="0"/>
            <a:t>We are not considering daily demands, and real world datasets have not yet been incorporated</a:t>
          </a:r>
        </a:p>
      </dgm:t>
    </dgm:pt>
    <dgm:pt modelId="{A51C5D84-A778-440A-AF13-04360AA85919}" type="parTrans" cxnId="{CB5A6026-69CC-4492-99BE-873763D8A004}">
      <dgm:prSet/>
      <dgm:spPr/>
      <dgm:t>
        <a:bodyPr/>
        <a:lstStyle/>
        <a:p>
          <a:endParaRPr lang="en-IN"/>
        </a:p>
      </dgm:t>
    </dgm:pt>
    <dgm:pt modelId="{6AD395DD-1151-489B-B7C9-97393853ACFD}" type="sibTrans" cxnId="{CB5A6026-69CC-4492-99BE-873763D8A004}">
      <dgm:prSet/>
      <dgm:spPr/>
      <dgm:t>
        <a:bodyPr/>
        <a:lstStyle/>
        <a:p>
          <a:endParaRPr lang="en-IN"/>
        </a:p>
      </dgm:t>
    </dgm:pt>
    <dgm:pt modelId="{BB5E12E9-83F3-448E-BF32-98C2BFAC6EC4}">
      <dgm:prSet phldrT="[Text]"/>
      <dgm:spPr/>
      <dgm:t>
        <a:bodyPr/>
        <a:lstStyle/>
        <a:p>
          <a:r>
            <a:rPr lang="en-IN"/>
            <a:t>At the end, a cost-optimized with overall travel distance minimized solution shall be obtained</a:t>
          </a:r>
          <a:endParaRPr lang="en-IN" dirty="0"/>
        </a:p>
      </dgm:t>
    </dgm:pt>
    <dgm:pt modelId="{E258149A-EE1A-4102-9D8D-C63B556699D4}" type="parTrans" cxnId="{29BBAC91-AB38-4BCB-97C9-B589F0A6B6F8}">
      <dgm:prSet/>
      <dgm:spPr/>
      <dgm:t>
        <a:bodyPr/>
        <a:lstStyle/>
        <a:p>
          <a:endParaRPr lang="en-IN"/>
        </a:p>
      </dgm:t>
    </dgm:pt>
    <dgm:pt modelId="{63F14664-9E4F-4753-9399-FCA0E554970A}" type="sibTrans" cxnId="{29BBAC91-AB38-4BCB-97C9-B589F0A6B6F8}">
      <dgm:prSet/>
      <dgm:spPr/>
      <dgm:t>
        <a:bodyPr/>
        <a:lstStyle/>
        <a:p>
          <a:endParaRPr lang="en-IN"/>
        </a:p>
      </dgm:t>
    </dgm:pt>
    <dgm:pt modelId="{80EC0ED9-F850-401F-94FF-4AB82548170C}" type="pres">
      <dgm:prSet presAssocID="{075E8137-EC7A-4BF4-8624-084D8381AB64}" presName="Name0" presStyleCnt="0">
        <dgm:presLayoutVars>
          <dgm:dir/>
          <dgm:animLvl val="lvl"/>
          <dgm:resizeHandles/>
        </dgm:presLayoutVars>
      </dgm:prSet>
      <dgm:spPr/>
    </dgm:pt>
    <dgm:pt modelId="{1694B7B5-99A4-457E-81AB-D6B1F95AAE94}" type="pres">
      <dgm:prSet presAssocID="{C447F6F0-CFDB-482C-A3EC-4ACA4F770000}" presName="linNode" presStyleCnt="0"/>
      <dgm:spPr/>
    </dgm:pt>
    <dgm:pt modelId="{69AAA15D-D926-4C0A-975C-2EA506103621}" type="pres">
      <dgm:prSet presAssocID="{C447F6F0-CFDB-482C-A3EC-4ACA4F770000}" presName="parentShp" presStyleLbl="node1" presStyleIdx="0" presStyleCnt="3" custScaleX="76972">
        <dgm:presLayoutVars>
          <dgm:bulletEnabled val="1"/>
        </dgm:presLayoutVars>
      </dgm:prSet>
      <dgm:spPr/>
    </dgm:pt>
    <dgm:pt modelId="{338A3C4F-41B6-4538-9C43-A9382CC3FDE4}" type="pres">
      <dgm:prSet presAssocID="{C447F6F0-CFDB-482C-A3EC-4ACA4F770000}" presName="childShp" presStyleLbl="bgAccFollowNode1" presStyleIdx="0" presStyleCnt="3">
        <dgm:presLayoutVars>
          <dgm:bulletEnabled val="1"/>
        </dgm:presLayoutVars>
      </dgm:prSet>
      <dgm:spPr/>
    </dgm:pt>
    <dgm:pt modelId="{8567C77C-E733-4E91-8511-099460AD092B}" type="pres">
      <dgm:prSet presAssocID="{2E26C60C-0B10-454A-88D1-616193856C5C}" presName="spacing" presStyleCnt="0"/>
      <dgm:spPr/>
    </dgm:pt>
    <dgm:pt modelId="{F3F76F6C-CFE0-4789-B9A1-8D3D64C651B6}" type="pres">
      <dgm:prSet presAssocID="{61AB55F4-27DB-4BAF-8CF0-8C26F6BD0CBE}" presName="linNode" presStyleCnt="0"/>
      <dgm:spPr/>
    </dgm:pt>
    <dgm:pt modelId="{3BC5EC6D-1A76-431F-BD74-E09C52682310}" type="pres">
      <dgm:prSet presAssocID="{61AB55F4-27DB-4BAF-8CF0-8C26F6BD0CBE}" presName="parentShp" presStyleLbl="node1" presStyleIdx="1" presStyleCnt="3" custScaleX="75278">
        <dgm:presLayoutVars>
          <dgm:bulletEnabled val="1"/>
        </dgm:presLayoutVars>
      </dgm:prSet>
      <dgm:spPr/>
    </dgm:pt>
    <dgm:pt modelId="{4E455339-3E6A-473D-AF7F-E380801A8C39}" type="pres">
      <dgm:prSet presAssocID="{61AB55F4-27DB-4BAF-8CF0-8C26F6BD0CBE}" presName="childShp" presStyleLbl="bgAccFollowNode1" presStyleIdx="1" presStyleCnt="3">
        <dgm:presLayoutVars>
          <dgm:bulletEnabled val="1"/>
        </dgm:presLayoutVars>
      </dgm:prSet>
      <dgm:spPr/>
    </dgm:pt>
    <dgm:pt modelId="{0B06503A-B684-4080-9071-D030EEFF8E47}" type="pres">
      <dgm:prSet presAssocID="{C839E14A-7555-4A92-9A67-4AF5ADE02C33}" presName="spacing" presStyleCnt="0"/>
      <dgm:spPr/>
    </dgm:pt>
    <dgm:pt modelId="{CF37223C-458A-40EE-9724-9BA2606320BB}" type="pres">
      <dgm:prSet presAssocID="{8B43D259-DDEE-40E4-95B9-23D8F6C47C06}" presName="linNode" presStyleCnt="0"/>
      <dgm:spPr/>
    </dgm:pt>
    <dgm:pt modelId="{3606A466-60F8-4B6F-B46C-96CB5DE6140B}" type="pres">
      <dgm:prSet presAssocID="{8B43D259-DDEE-40E4-95B9-23D8F6C47C06}" presName="parentShp" presStyleLbl="node1" presStyleIdx="2" presStyleCnt="3" custScaleX="73019">
        <dgm:presLayoutVars>
          <dgm:bulletEnabled val="1"/>
        </dgm:presLayoutVars>
      </dgm:prSet>
      <dgm:spPr/>
    </dgm:pt>
    <dgm:pt modelId="{6B19B6E2-9E9B-4DEC-8954-80D3A312627E}" type="pres">
      <dgm:prSet presAssocID="{8B43D259-DDEE-40E4-95B9-23D8F6C47C06}" presName="childShp" presStyleLbl="bgAccFollowNode1" presStyleIdx="2" presStyleCnt="3">
        <dgm:presLayoutVars>
          <dgm:bulletEnabled val="1"/>
        </dgm:presLayoutVars>
      </dgm:prSet>
      <dgm:spPr/>
    </dgm:pt>
  </dgm:ptLst>
  <dgm:cxnLst>
    <dgm:cxn modelId="{FC83E20D-C87E-4075-8B4F-E5EEB63C8F0B}" type="presOf" srcId="{BB5E12E9-83F3-448E-BF32-98C2BFAC6EC4}" destId="{6B19B6E2-9E9B-4DEC-8954-80D3A312627E}" srcOrd="0" destOrd="0" presId="urn:microsoft.com/office/officeart/2005/8/layout/vList6"/>
    <dgm:cxn modelId="{C0360E10-DE3B-4658-AA89-319CDF717DA8}" type="presOf" srcId="{8B43D259-DDEE-40E4-95B9-23D8F6C47C06}" destId="{3606A466-60F8-4B6F-B46C-96CB5DE6140B}" srcOrd="0" destOrd="0" presId="urn:microsoft.com/office/officeart/2005/8/layout/vList6"/>
    <dgm:cxn modelId="{D1184218-B48F-4774-A801-D60859FDF048}" srcId="{075E8137-EC7A-4BF4-8624-084D8381AB64}" destId="{61AB55F4-27DB-4BAF-8CF0-8C26F6BD0CBE}" srcOrd="1" destOrd="0" parTransId="{9A8BE197-1CFB-4100-8B31-E30FD5747EA8}" sibTransId="{C839E14A-7555-4A92-9A67-4AF5ADE02C33}"/>
    <dgm:cxn modelId="{CB5A6026-69CC-4492-99BE-873763D8A004}" srcId="{61AB55F4-27DB-4BAF-8CF0-8C26F6BD0CBE}" destId="{01A427D6-3402-4080-AEBE-EE6D4809F204}" srcOrd="0" destOrd="0" parTransId="{A51C5D84-A778-440A-AF13-04360AA85919}" sibTransId="{6AD395DD-1151-489B-B7C9-97393853ACFD}"/>
    <dgm:cxn modelId="{8583B02D-63B1-4E1E-8043-ED962B44881A}" srcId="{075E8137-EC7A-4BF4-8624-084D8381AB64}" destId="{8B43D259-DDEE-40E4-95B9-23D8F6C47C06}" srcOrd="2" destOrd="0" parTransId="{89F3CB93-605D-42B8-BB07-A40AAFEBAD95}" sibTransId="{AF912460-1824-4C92-9A43-C58D63AE0852}"/>
    <dgm:cxn modelId="{946DEB30-F51F-42D1-8DDE-0A2888963A01}" type="presOf" srcId="{01A427D6-3402-4080-AEBE-EE6D4809F204}" destId="{4E455339-3E6A-473D-AF7F-E380801A8C39}" srcOrd="0" destOrd="0" presId="urn:microsoft.com/office/officeart/2005/8/layout/vList6"/>
    <dgm:cxn modelId="{36DC683A-65D7-4E88-B156-24ABC004CF2A}" srcId="{C447F6F0-CFDB-482C-A3EC-4ACA4F770000}" destId="{1516F1EF-944C-4E6B-B53C-B17E7480842C}" srcOrd="0" destOrd="0" parTransId="{CB0C6951-E540-4A1E-8DA3-049EC8F38657}" sibTransId="{75F414A9-68E9-4466-AFE6-9F109B39B037}"/>
    <dgm:cxn modelId="{F55BC76A-9445-4F05-82A3-E2FC464A24D9}" srcId="{075E8137-EC7A-4BF4-8624-084D8381AB64}" destId="{C447F6F0-CFDB-482C-A3EC-4ACA4F770000}" srcOrd="0" destOrd="0" parTransId="{81CD734E-9936-41DC-9EF8-DAB66672BE10}" sibTransId="{2E26C60C-0B10-454A-88D1-616193856C5C}"/>
    <dgm:cxn modelId="{1FF9377F-457B-4BB5-997C-FBED67B21DC3}" type="presOf" srcId="{075E8137-EC7A-4BF4-8624-084D8381AB64}" destId="{80EC0ED9-F850-401F-94FF-4AB82548170C}" srcOrd="0" destOrd="0" presId="urn:microsoft.com/office/officeart/2005/8/layout/vList6"/>
    <dgm:cxn modelId="{29BBAC91-AB38-4BCB-97C9-B589F0A6B6F8}" srcId="{8B43D259-DDEE-40E4-95B9-23D8F6C47C06}" destId="{BB5E12E9-83F3-448E-BF32-98C2BFAC6EC4}" srcOrd="0" destOrd="0" parTransId="{E258149A-EE1A-4102-9D8D-C63B556699D4}" sibTransId="{63F14664-9E4F-4753-9399-FCA0E554970A}"/>
    <dgm:cxn modelId="{7D7AF7E2-35CD-4412-83E9-89247BBF2436}" type="presOf" srcId="{1516F1EF-944C-4E6B-B53C-B17E7480842C}" destId="{338A3C4F-41B6-4538-9C43-A9382CC3FDE4}" srcOrd="0" destOrd="0" presId="urn:microsoft.com/office/officeart/2005/8/layout/vList6"/>
    <dgm:cxn modelId="{B0CB7BE8-2EAF-417D-80DF-7A81152A8FC7}" type="presOf" srcId="{61AB55F4-27DB-4BAF-8CF0-8C26F6BD0CBE}" destId="{3BC5EC6D-1A76-431F-BD74-E09C52682310}" srcOrd="0" destOrd="0" presId="urn:microsoft.com/office/officeart/2005/8/layout/vList6"/>
    <dgm:cxn modelId="{CE31A4FA-EBF2-4615-95FE-78DEB2AB3D50}" type="presOf" srcId="{C447F6F0-CFDB-482C-A3EC-4ACA4F770000}" destId="{69AAA15D-D926-4C0A-975C-2EA506103621}" srcOrd="0" destOrd="0" presId="urn:microsoft.com/office/officeart/2005/8/layout/vList6"/>
    <dgm:cxn modelId="{E3E242BD-038E-458A-B377-476865BD8AC9}" type="presParOf" srcId="{80EC0ED9-F850-401F-94FF-4AB82548170C}" destId="{1694B7B5-99A4-457E-81AB-D6B1F95AAE94}" srcOrd="0" destOrd="0" presId="urn:microsoft.com/office/officeart/2005/8/layout/vList6"/>
    <dgm:cxn modelId="{64C9F879-098D-453D-87C0-2065DF44B6AC}" type="presParOf" srcId="{1694B7B5-99A4-457E-81AB-D6B1F95AAE94}" destId="{69AAA15D-D926-4C0A-975C-2EA506103621}" srcOrd="0" destOrd="0" presId="urn:microsoft.com/office/officeart/2005/8/layout/vList6"/>
    <dgm:cxn modelId="{FF7EEA79-9338-4096-852E-F0C65FC2C7BA}" type="presParOf" srcId="{1694B7B5-99A4-457E-81AB-D6B1F95AAE94}" destId="{338A3C4F-41B6-4538-9C43-A9382CC3FDE4}" srcOrd="1" destOrd="0" presId="urn:microsoft.com/office/officeart/2005/8/layout/vList6"/>
    <dgm:cxn modelId="{CF501E4A-0C8F-4843-A84B-7EB549E906C7}" type="presParOf" srcId="{80EC0ED9-F850-401F-94FF-4AB82548170C}" destId="{8567C77C-E733-4E91-8511-099460AD092B}" srcOrd="1" destOrd="0" presId="urn:microsoft.com/office/officeart/2005/8/layout/vList6"/>
    <dgm:cxn modelId="{5185287C-458E-4565-A531-224C6EFF2310}" type="presParOf" srcId="{80EC0ED9-F850-401F-94FF-4AB82548170C}" destId="{F3F76F6C-CFE0-4789-B9A1-8D3D64C651B6}" srcOrd="2" destOrd="0" presId="urn:microsoft.com/office/officeart/2005/8/layout/vList6"/>
    <dgm:cxn modelId="{D559CA64-26DE-4A50-A18F-A01D67E10226}" type="presParOf" srcId="{F3F76F6C-CFE0-4789-B9A1-8D3D64C651B6}" destId="{3BC5EC6D-1A76-431F-BD74-E09C52682310}" srcOrd="0" destOrd="0" presId="urn:microsoft.com/office/officeart/2005/8/layout/vList6"/>
    <dgm:cxn modelId="{D546B7CE-144F-4DF1-B34F-C913E5D3BB47}" type="presParOf" srcId="{F3F76F6C-CFE0-4789-B9A1-8D3D64C651B6}" destId="{4E455339-3E6A-473D-AF7F-E380801A8C39}" srcOrd="1" destOrd="0" presId="urn:microsoft.com/office/officeart/2005/8/layout/vList6"/>
    <dgm:cxn modelId="{772A3E1B-8081-476B-92E8-3E93B75C60C2}" type="presParOf" srcId="{80EC0ED9-F850-401F-94FF-4AB82548170C}" destId="{0B06503A-B684-4080-9071-D030EEFF8E47}" srcOrd="3" destOrd="0" presId="urn:microsoft.com/office/officeart/2005/8/layout/vList6"/>
    <dgm:cxn modelId="{E7D9446D-1306-4E54-ABCC-44D36294C628}" type="presParOf" srcId="{80EC0ED9-F850-401F-94FF-4AB82548170C}" destId="{CF37223C-458A-40EE-9724-9BA2606320BB}" srcOrd="4" destOrd="0" presId="urn:microsoft.com/office/officeart/2005/8/layout/vList6"/>
    <dgm:cxn modelId="{F1C50863-46B5-4673-A429-8EBB6EB8F905}" type="presParOf" srcId="{CF37223C-458A-40EE-9724-9BA2606320BB}" destId="{3606A466-60F8-4B6F-B46C-96CB5DE6140B}" srcOrd="0" destOrd="0" presId="urn:microsoft.com/office/officeart/2005/8/layout/vList6"/>
    <dgm:cxn modelId="{82B73B59-EC7C-4A3C-AF98-112784317991}" type="presParOf" srcId="{CF37223C-458A-40EE-9724-9BA2606320BB}" destId="{6B19B6E2-9E9B-4DEC-8954-80D3A312627E}"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C51CAC0-3DDF-416A-9CE4-8B29BFEA723E}"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IN"/>
        </a:p>
      </dgm:t>
    </dgm:pt>
    <dgm:pt modelId="{5A34EFAD-CCB1-45D0-9056-A05F9B493C7A}">
      <dgm:prSet phldrT="[Text]"/>
      <dgm:spPr/>
      <dgm:t>
        <a:bodyPr/>
        <a:lstStyle/>
        <a:p>
          <a:r>
            <a:rPr lang="en-IN" dirty="0"/>
            <a:t>Calculate F1 Objective</a:t>
          </a:r>
        </a:p>
      </dgm:t>
    </dgm:pt>
    <dgm:pt modelId="{909F0D1C-DF60-4836-A9AE-4C7B91D1FECF}" type="parTrans" cxnId="{62FE1BAF-8128-49D6-A395-2A00FBC1EB55}">
      <dgm:prSet/>
      <dgm:spPr/>
      <dgm:t>
        <a:bodyPr/>
        <a:lstStyle/>
        <a:p>
          <a:endParaRPr lang="en-IN"/>
        </a:p>
      </dgm:t>
    </dgm:pt>
    <dgm:pt modelId="{8551CF1B-BEA2-4E7F-B2FB-89B4CDBB55D9}" type="sibTrans" cxnId="{62FE1BAF-8128-49D6-A395-2A00FBC1EB55}">
      <dgm:prSet/>
      <dgm:spPr/>
      <dgm:t>
        <a:bodyPr/>
        <a:lstStyle/>
        <a:p>
          <a:endParaRPr lang="en-IN"/>
        </a:p>
      </dgm:t>
    </dgm:pt>
    <dgm:pt modelId="{2C516F19-4C7C-4DF9-B0BD-2C3D9645ABDD}">
      <dgm:prSet phldrT="[Text]"/>
      <dgm:spPr/>
      <dgm:t>
        <a:bodyPr/>
        <a:lstStyle/>
        <a:p>
          <a:r>
            <a:rPr lang="en-IN" dirty="0"/>
            <a:t>This</a:t>
          </a:r>
          <a:r>
            <a:rPr lang="en-IN" baseline="0" dirty="0"/>
            <a:t> objective deals with establishment cost. Charger cost, Operating cost, and penalty.</a:t>
          </a:r>
          <a:endParaRPr lang="en-IN" dirty="0"/>
        </a:p>
      </dgm:t>
    </dgm:pt>
    <dgm:pt modelId="{E9E67D2D-7C1C-4F38-8B62-BFEA1B51FEE8}" type="parTrans" cxnId="{91D66EFD-930F-48D9-9357-EEC7D5DB80DD}">
      <dgm:prSet/>
      <dgm:spPr/>
      <dgm:t>
        <a:bodyPr/>
        <a:lstStyle/>
        <a:p>
          <a:endParaRPr lang="en-IN"/>
        </a:p>
      </dgm:t>
    </dgm:pt>
    <dgm:pt modelId="{7A2714F3-C183-40E7-88BA-AA4DD837F5AD}" type="sibTrans" cxnId="{91D66EFD-930F-48D9-9357-EEC7D5DB80DD}">
      <dgm:prSet/>
      <dgm:spPr/>
      <dgm:t>
        <a:bodyPr/>
        <a:lstStyle/>
        <a:p>
          <a:endParaRPr lang="en-IN"/>
        </a:p>
      </dgm:t>
    </dgm:pt>
    <dgm:pt modelId="{8D8F58A5-7B10-4D2B-BC35-9A7B3D4E2048}">
      <dgm:prSet phldrT="[Text]"/>
      <dgm:spPr/>
      <dgm:t>
        <a:bodyPr/>
        <a:lstStyle/>
        <a:p>
          <a:r>
            <a:rPr lang="en-IN" dirty="0"/>
            <a:t>Calculate F2 Objective</a:t>
          </a:r>
        </a:p>
      </dgm:t>
    </dgm:pt>
    <dgm:pt modelId="{57A70E8D-B61E-46EA-BC98-6735AABF4AAD}" type="parTrans" cxnId="{4C94CD55-CC58-4938-BA7F-ACFFD47E52BA}">
      <dgm:prSet/>
      <dgm:spPr/>
      <dgm:t>
        <a:bodyPr/>
        <a:lstStyle/>
        <a:p>
          <a:endParaRPr lang="en-IN"/>
        </a:p>
      </dgm:t>
    </dgm:pt>
    <dgm:pt modelId="{4CE3395A-B1D8-47CF-AFA6-EEC482C47123}" type="sibTrans" cxnId="{4C94CD55-CC58-4938-BA7F-ACFFD47E52BA}">
      <dgm:prSet/>
      <dgm:spPr/>
      <dgm:t>
        <a:bodyPr/>
        <a:lstStyle/>
        <a:p>
          <a:endParaRPr lang="en-IN"/>
        </a:p>
      </dgm:t>
    </dgm:pt>
    <dgm:pt modelId="{13AC4D09-FEE2-4F0A-B592-3FC99A37C61B}">
      <dgm:prSet phldrT="[Text]"/>
      <dgm:spPr/>
      <dgm:t>
        <a:bodyPr/>
        <a:lstStyle/>
        <a:p>
          <a:r>
            <a:rPr lang="en-IN" dirty="0"/>
            <a:t>This objective deals with distance cost and penalty</a:t>
          </a:r>
        </a:p>
      </dgm:t>
    </dgm:pt>
    <dgm:pt modelId="{513E8054-B206-4B6C-931D-62BCBB7EC4D7}" type="parTrans" cxnId="{9E3D7486-0700-41E1-9A08-7EC96A83C444}">
      <dgm:prSet/>
      <dgm:spPr/>
      <dgm:t>
        <a:bodyPr/>
        <a:lstStyle/>
        <a:p>
          <a:endParaRPr lang="en-IN"/>
        </a:p>
      </dgm:t>
    </dgm:pt>
    <dgm:pt modelId="{60E10BC1-52F6-4DF2-984B-E62D4B71D8BD}" type="sibTrans" cxnId="{9E3D7486-0700-41E1-9A08-7EC96A83C444}">
      <dgm:prSet/>
      <dgm:spPr/>
      <dgm:t>
        <a:bodyPr/>
        <a:lstStyle/>
        <a:p>
          <a:endParaRPr lang="en-IN"/>
        </a:p>
      </dgm:t>
    </dgm:pt>
    <dgm:pt modelId="{25622863-7E91-4840-86C8-F4E54C2C6889}">
      <dgm:prSet phldrT="[Text]"/>
      <dgm:spPr/>
      <dgm:t>
        <a:bodyPr/>
        <a:lstStyle/>
        <a:p>
          <a:r>
            <a:rPr lang="en-IN" dirty="0"/>
            <a:t>The distance between the demand point and the “assigned” charging station is calculated</a:t>
          </a:r>
        </a:p>
      </dgm:t>
    </dgm:pt>
    <dgm:pt modelId="{DE34A926-52E9-44F6-89AC-B12ECF0F4C4E}" type="parTrans" cxnId="{8268222A-1E9F-4374-BD76-7D98A545EC05}">
      <dgm:prSet/>
      <dgm:spPr/>
      <dgm:t>
        <a:bodyPr/>
        <a:lstStyle/>
        <a:p>
          <a:endParaRPr lang="en-IN"/>
        </a:p>
      </dgm:t>
    </dgm:pt>
    <dgm:pt modelId="{4C6FB4A9-5A3F-466F-852B-0B71D870AED8}" type="sibTrans" cxnId="{8268222A-1E9F-4374-BD76-7D98A545EC05}">
      <dgm:prSet/>
      <dgm:spPr/>
      <dgm:t>
        <a:bodyPr/>
        <a:lstStyle/>
        <a:p>
          <a:endParaRPr lang="en-IN"/>
        </a:p>
      </dgm:t>
    </dgm:pt>
    <dgm:pt modelId="{FC159598-B8FE-45C4-9657-E2E49740D80B}">
      <dgm:prSet phldrT="[Text]"/>
      <dgm:spPr/>
      <dgm:t>
        <a:bodyPr/>
        <a:lstStyle/>
        <a:p>
          <a:r>
            <a:rPr lang="en-IN" dirty="0"/>
            <a:t>Calculate Overall Objective</a:t>
          </a:r>
        </a:p>
      </dgm:t>
    </dgm:pt>
    <dgm:pt modelId="{8CA18C3C-1A76-4A8E-A8C4-7B7CAA08A199}" type="parTrans" cxnId="{7CF0B594-94C3-4876-88AB-907A7554C728}">
      <dgm:prSet/>
      <dgm:spPr/>
      <dgm:t>
        <a:bodyPr/>
        <a:lstStyle/>
        <a:p>
          <a:endParaRPr lang="en-IN"/>
        </a:p>
      </dgm:t>
    </dgm:pt>
    <dgm:pt modelId="{74642D23-C081-452D-B62B-986718FEB3CF}" type="sibTrans" cxnId="{7CF0B594-94C3-4876-88AB-907A7554C728}">
      <dgm:prSet/>
      <dgm:spPr/>
      <dgm:t>
        <a:bodyPr/>
        <a:lstStyle/>
        <a:p>
          <a:endParaRPr lang="en-IN"/>
        </a:p>
      </dgm:t>
    </dgm:pt>
    <dgm:pt modelId="{42B8043E-D688-4968-B16E-C518FEE25315}">
      <dgm:prSet phldrT="[Text]"/>
      <dgm:spPr/>
      <dgm:t>
        <a:bodyPr/>
        <a:lstStyle/>
        <a:p>
          <a:r>
            <a:rPr lang="en-IN" dirty="0"/>
            <a:t>Overall Objective = F1+F2</a:t>
          </a:r>
        </a:p>
      </dgm:t>
    </dgm:pt>
    <dgm:pt modelId="{95FB8903-7006-459C-BAB9-4F956C0915F7}" type="parTrans" cxnId="{3EA4B1C1-6A6F-493D-89F3-F46F555BB66F}">
      <dgm:prSet/>
      <dgm:spPr/>
      <dgm:t>
        <a:bodyPr/>
        <a:lstStyle/>
        <a:p>
          <a:endParaRPr lang="en-IN"/>
        </a:p>
      </dgm:t>
    </dgm:pt>
    <dgm:pt modelId="{B300AFA3-24B4-46FF-AD8A-E668954AB839}" type="sibTrans" cxnId="{3EA4B1C1-6A6F-493D-89F3-F46F555BB66F}">
      <dgm:prSet/>
      <dgm:spPr/>
      <dgm:t>
        <a:bodyPr/>
        <a:lstStyle/>
        <a:p>
          <a:endParaRPr lang="en-IN"/>
        </a:p>
      </dgm:t>
    </dgm:pt>
    <dgm:pt modelId="{A0F06881-9E02-4A27-A916-9291B05DF212}">
      <dgm:prSet phldrT="[Text]"/>
      <dgm:spPr/>
      <dgm:t>
        <a:bodyPr/>
        <a:lstStyle/>
        <a:p>
          <a:r>
            <a:rPr lang="en-IN" dirty="0"/>
            <a:t>Another penalty is applied here-&gt; If the distance between any 2 charging stations is lesser than a threshold, then a penalty is applied</a:t>
          </a:r>
        </a:p>
      </dgm:t>
    </dgm:pt>
    <dgm:pt modelId="{9F5C9BFD-56D4-4A94-BD5F-3172EC79B021}" type="parTrans" cxnId="{C2624155-52C4-4A3A-BEB8-EC2CCF6A8218}">
      <dgm:prSet/>
      <dgm:spPr/>
      <dgm:t>
        <a:bodyPr/>
        <a:lstStyle/>
        <a:p>
          <a:endParaRPr lang="en-IN"/>
        </a:p>
      </dgm:t>
    </dgm:pt>
    <dgm:pt modelId="{46637D57-2F82-448A-9A63-635F1231253B}" type="sibTrans" cxnId="{C2624155-52C4-4A3A-BEB8-EC2CCF6A8218}">
      <dgm:prSet/>
      <dgm:spPr/>
      <dgm:t>
        <a:bodyPr/>
        <a:lstStyle/>
        <a:p>
          <a:endParaRPr lang="en-IN"/>
        </a:p>
      </dgm:t>
    </dgm:pt>
    <dgm:pt modelId="{8E806A7D-7E36-4D35-A10F-127D354185FC}">
      <dgm:prSet phldrT="[Text]"/>
      <dgm:spPr/>
      <dgm:t>
        <a:bodyPr/>
        <a:lstStyle/>
        <a:p>
          <a:r>
            <a:rPr lang="en-IN" dirty="0"/>
            <a:t>Establishment cost is a fixed no. = establishment cost*Nc</a:t>
          </a:r>
        </a:p>
      </dgm:t>
    </dgm:pt>
    <dgm:pt modelId="{15359F1C-3EEA-4381-931D-CF283B6EB0DA}" type="parTrans" cxnId="{303BAC5B-48D4-4643-94CB-D111C03FB511}">
      <dgm:prSet/>
      <dgm:spPr/>
      <dgm:t>
        <a:bodyPr/>
        <a:lstStyle/>
        <a:p>
          <a:endParaRPr lang="en-IN"/>
        </a:p>
      </dgm:t>
    </dgm:pt>
    <dgm:pt modelId="{DDD84372-D786-4EB7-B297-C9A57395805E}" type="sibTrans" cxnId="{303BAC5B-48D4-4643-94CB-D111C03FB511}">
      <dgm:prSet/>
      <dgm:spPr/>
      <dgm:t>
        <a:bodyPr/>
        <a:lstStyle/>
        <a:p>
          <a:endParaRPr lang="en-IN"/>
        </a:p>
      </dgm:t>
    </dgm:pt>
    <dgm:pt modelId="{C43A975E-12FB-4FC3-A20D-89889C57A02F}">
      <dgm:prSet phldrT="[Text]"/>
      <dgm:spPr/>
      <dgm:t>
        <a:bodyPr/>
        <a:lstStyle/>
        <a:p>
          <a:r>
            <a:rPr lang="en-IN" dirty="0"/>
            <a:t>Charger cost=Procurement cost per charger</a:t>
          </a:r>
        </a:p>
      </dgm:t>
    </dgm:pt>
    <dgm:pt modelId="{566D6908-7AD2-4A32-9EFB-EF32DF6E0590}" type="parTrans" cxnId="{40FF37DA-5050-43CF-9EE0-CCE8A6272350}">
      <dgm:prSet/>
      <dgm:spPr/>
      <dgm:t>
        <a:bodyPr/>
        <a:lstStyle/>
        <a:p>
          <a:endParaRPr lang="en-IN"/>
        </a:p>
      </dgm:t>
    </dgm:pt>
    <dgm:pt modelId="{7FB96FE2-DADE-4B6C-BD0E-38584DE700C3}" type="sibTrans" cxnId="{40FF37DA-5050-43CF-9EE0-CCE8A6272350}">
      <dgm:prSet/>
      <dgm:spPr/>
      <dgm:t>
        <a:bodyPr/>
        <a:lstStyle/>
        <a:p>
          <a:endParaRPr lang="en-IN"/>
        </a:p>
      </dgm:t>
    </dgm:pt>
    <dgm:pt modelId="{071A138D-0F0B-43FC-A104-9FE20355F0C8}">
      <dgm:prSet phldrT="[Text]"/>
      <dgm:spPr/>
      <dgm:t>
        <a:bodyPr/>
        <a:lstStyle/>
        <a:p>
          <a:endParaRPr lang="en-IN" dirty="0"/>
        </a:p>
      </dgm:t>
    </dgm:pt>
    <dgm:pt modelId="{733C561D-97DA-40A8-8C77-C3EF62783563}" type="parTrans" cxnId="{E7FF5B82-A3AA-41B1-8806-3B5863979BE5}">
      <dgm:prSet/>
      <dgm:spPr/>
      <dgm:t>
        <a:bodyPr/>
        <a:lstStyle/>
        <a:p>
          <a:endParaRPr lang="en-IN"/>
        </a:p>
      </dgm:t>
    </dgm:pt>
    <dgm:pt modelId="{5056D5C8-5A9D-4C97-A016-B70B89E2C082}" type="sibTrans" cxnId="{E7FF5B82-A3AA-41B1-8806-3B5863979BE5}">
      <dgm:prSet/>
      <dgm:spPr/>
      <dgm:t>
        <a:bodyPr/>
        <a:lstStyle/>
        <a:p>
          <a:endParaRPr lang="en-IN"/>
        </a:p>
      </dgm:t>
    </dgm:pt>
    <dgm:pt modelId="{194CB226-006A-48A3-95CF-5EC60200A7F6}">
      <dgm:prSet phldrT="[Text]"/>
      <dgm:spPr/>
      <dgm:t>
        <a:bodyPr/>
        <a:lstStyle/>
        <a:p>
          <a:r>
            <a:rPr lang="en-IN" dirty="0"/>
            <a:t>Operating cost=15% of Establishment cost</a:t>
          </a:r>
        </a:p>
      </dgm:t>
    </dgm:pt>
    <dgm:pt modelId="{69A8E0D1-17EA-400C-A7C4-5383F0EB2E73}" type="parTrans" cxnId="{9732E205-84D4-4531-A2B6-4D92C597B509}">
      <dgm:prSet/>
      <dgm:spPr/>
      <dgm:t>
        <a:bodyPr/>
        <a:lstStyle/>
        <a:p>
          <a:endParaRPr lang="en-IN"/>
        </a:p>
      </dgm:t>
    </dgm:pt>
    <dgm:pt modelId="{90F75141-D02F-4653-9B67-0C9566F47F48}" type="sibTrans" cxnId="{9732E205-84D4-4531-A2B6-4D92C597B509}">
      <dgm:prSet/>
      <dgm:spPr/>
      <dgm:t>
        <a:bodyPr/>
        <a:lstStyle/>
        <a:p>
          <a:endParaRPr lang="en-IN"/>
        </a:p>
      </dgm:t>
    </dgm:pt>
    <dgm:pt modelId="{9E465CD3-7722-4009-8A68-B91A0BC6E76C}">
      <dgm:prSet phldrT="[Text]"/>
      <dgm:spPr/>
      <dgm:t>
        <a:bodyPr/>
        <a:lstStyle/>
        <a:p>
          <a:r>
            <a:rPr lang="en-IN" dirty="0"/>
            <a:t>Penalty=  It is only viable for a charging station to have chargers within a certain range(in our case b/w 3 and 10). If it goes below or above this range a penalty is applied</a:t>
          </a:r>
        </a:p>
      </dgm:t>
    </dgm:pt>
    <dgm:pt modelId="{5BC1E9CC-E902-4EDE-8EB2-2E73114FDEBB}" type="parTrans" cxnId="{76160791-0949-4EBF-A15F-53278BD3A28B}">
      <dgm:prSet/>
      <dgm:spPr/>
      <dgm:t>
        <a:bodyPr/>
        <a:lstStyle/>
        <a:p>
          <a:endParaRPr lang="en-IN"/>
        </a:p>
      </dgm:t>
    </dgm:pt>
    <dgm:pt modelId="{EFB157F9-65F1-4BF4-9F8D-639E8760E100}" type="sibTrans" cxnId="{76160791-0949-4EBF-A15F-53278BD3A28B}">
      <dgm:prSet/>
      <dgm:spPr/>
      <dgm:t>
        <a:bodyPr/>
        <a:lstStyle/>
        <a:p>
          <a:endParaRPr lang="en-IN"/>
        </a:p>
      </dgm:t>
    </dgm:pt>
    <dgm:pt modelId="{3C4CA453-CD60-4333-9942-78A45C35C65A}">
      <dgm:prSet phldrT="[Text]"/>
      <dgm:spPr/>
      <dgm:t>
        <a:bodyPr/>
        <a:lstStyle/>
        <a:p>
          <a:r>
            <a:rPr lang="en-IN" dirty="0"/>
            <a:t>Then, the travel cost(in terms of the electricity cost paid to charge the vehicle in order to travel the distance) is used as the </a:t>
          </a:r>
          <a:r>
            <a:rPr lang="en-IN" b="1" dirty="0"/>
            <a:t>“DISTANCE COST METRIC”</a:t>
          </a:r>
        </a:p>
      </dgm:t>
    </dgm:pt>
    <dgm:pt modelId="{8D4CE1D2-54AF-4AB3-8BBB-017F309A0F17}" type="parTrans" cxnId="{97A494EF-CCFE-4ECE-8BA8-70090AC23F2F}">
      <dgm:prSet/>
      <dgm:spPr/>
      <dgm:t>
        <a:bodyPr/>
        <a:lstStyle/>
        <a:p>
          <a:endParaRPr lang="en-IN"/>
        </a:p>
      </dgm:t>
    </dgm:pt>
    <dgm:pt modelId="{00B3D131-A502-47E6-A2B1-610681B6C929}" type="sibTrans" cxnId="{97A494EF-CCFE-4ECE-8BA8-70090AC23F2F}">
      <dgm:prSet/>
      <dgm:spPr/>
      <dgm:t>
        <a:bodyPr/>
        <a:lstStyle/>
        <a:p>
          <a:endParaRPr lang="en-IN"/>
        </a:p>
      </dgm:t>
    </dgm:pt>
    <dgm:pt modelId="{55A6ABFE-1945-4715-A11D-40690F825F4D}">
      <dgm:prSet phldrT="[Text]"/>
      <dgm:spPr/>
      <dgm:t>
        <a:bodyPr/>
        <a:lstStyle/>
        <a:p>
          <a:r>
            <a:rPr lang="en-IN" dirty="0"/>
            <a:t>A penalty is applied if the distance itself is greater than a maximum threshold</a:t>
          </a:r>
        </a:p>
      </dgm:t>
    </dgm:pt>
    <dgm:pt modelId="{4A87D6E9-BB14-4A9B-85DC-C50AA8A611B2}" type="parTrans" cxnId="{15364CBD-6E13-4C07-8942-801EDD3FE021}">
      <dgm:prSet/>
      <dgm:spPr/>
      <dgm:t>
        <a:bodyPr/>
        <a:lstStyle/>
        <a:p>
          <a:endParaRPr lang="en-IN"/>
        </a:p>
      </dgm:t>
    </dgm:pt>
    <dgm:pt modelId="{EB357B56-7AC1-416C-A4A4-D9552E7DFD5D}" type="sibTrans" cxnId="{15364CBD-6E13-4C07-8942-801EDD3FE021}">
      <dgm:prSet/>
      <dgm:spPr/>
      <dgm:t>
        <a:bodyPr/>
        <a:lstStyle/>
        <a:p>
          <a:endParaRPr lang="en-IN"/>
        </a:p>
      </dgm:t>
    </dgm:pt>
    <dgm:pt modelId="{8A971243-4E8C-40B8-9DC8-8C0F166CBB3E}">
      <dgm:prSet phldrT="[Text]"/>
      <dgm:spPr/>
      <dgm:t>
        <a:bodyPr/>
        <a:lstStyle/>
        <a:p>
          <a:r>
            <a:rPr lang="en-IN" dirty="0"/>
            <a:t>This is to discourage the algorithm from placing charging stations too close to each other</a:t>
          </a:r>
        </a:p>
      </dgm:t>
    </dgm:pt>
    <dgm:pt modelId="{2DB9AA90-002F-4DCC-9953-23D46C58EB3D}" type="parTrans" cxnId="{7BF89B61-7D07-4D48-A472-C5665F4CEFE3}">
      <dgm:prSet/>
      <dgm:spPr/>
      <dgm:t>
        <a:bodyPr/>
        <a:lstStyle/>
        <a:p>
          <a:endParaRPr lang="en-IN"/>
        </a:p>
      </dgm:t>
    </dgm:pt>
    <dgm:pt modelId="{086AB152-F01C-4992-919F-C3532689A947}" type="sibTrans" cxnId="{7BF89B61-7D07-4D48-A472-C5665F4CEFE3}">
      <dgm:prSet/>
      <dgm:spPr/>
      <dgm:t>
        <a:bodyPr/>
        <a:lstStyle/>
        <a:p>
          <a:endParaRPr lang="en-IN"/>
        </a:p>
      </dgm:t>
    </dgm:pt>
    <dgm:pt modelId="{DE538080-8787-4693-A4AB-489E30204695}" type="pres">
      <dgm:prSet presAssocID="{2C51CAC0-3DDF-416A-9CE4-8B29BFEA723E}" presName="linearFlow" presStyleCnt="0">
        <dgm:presLayoutVars>
          <dgm:dir/>
          <dgm:animLvl val="lvl"/>
          <dgm:resizeHandles val="exact"/>
        </dgm:presLayoutVars>
      </dgm:prSet>
      <dgm:spPr/>
    </dgm:pt>
    <dgm:pt modelId="{C7B5A2D2-DCC7-4F3B-A2D7-71F165A56894}" type="pres">
      <dgm:prSet presAssocID="{5A34EFAD-CCB1-45D0-9056-A05F9B493C7A}" presName="composite" presStyleCnt="0"/>
      <dgm:spPr/>
    </dgm:pt>
    <dgm:pt modelId="{85210696-35D9-4365-ABE0-74742F43CA64}" type="pres">
      <dgm:prSet presAssocID="{5A34EFAD-CCB1-45D0-9056-A05F9B493C7A}" presName="parentText" presStyleLbl="alignNode1" presStyleIdx="0" presStyleCnt="3">
        <dgm:presLayoutVars>
          <dgm:chMax val="1"/>
          <dgm:bulletEnabled val="1"/>
        </dgm:presLayoutVars>
      </dgm:prSet>
      <dgm:spPr/>
    </dgm:pt>
    <dgm:pt modelId="{64319667-D4D9-4147-910F-F87C5295D464}" type="pres">
      <dgm:prSet presAssocID="{5A34EFAD-CCB1-45D0-9056-A05F9B493C7A}" presName="descendantText" presStyleLbl="alignAcc1" presStyleIdx="0" presStyleCnt="3">
        <dgm:presLayoutVars>
          <dgm:bulletEnabled val="1"/>
        </dgm:presLayoutVars>
      </dgm:prSet>
      <dgm:spPr/>
    </dgm:pt>
    <dgm:pt modelId="{B0E72C70-4D29-4D7C-B200-B3AB5653ACDB}" type="pres">
      <dgm:prSet presAssocID="{8551CF1B-BEA2-4E7F-B2FB-89B4CDBB55D9}" presName="sp" presStyleCnt="0"/>
      <dgm:spPr/>
    </dgm:pt>
    <dgm:pt modelId="{2900881B-4B4A-47A8-BED7-A35FA8B424F9}" type="pres">
      <dgm:prSet presAssocID="{8D8F58A5-7B10-4D2B-BC35-9A7B3D4E2048}" presName="composite" presStyleCnt="0"/>
      <dgm:spPr/>
    </dgm:pt>
    <dgm:pt modelId="{C52B8E1B-5ABD-4EAF-A99C-F0AFB855EAA5}" type="pres">
      <dgm:prSet presAssocID="{8D8F58A5-7B10-4D2B-BC35-9A7B3D4E2048}" presName="parentText" presStyleLbl="alignNode1" presStyleIdx="1" presStyleCnt="3">
        <dgm:presLayoutVars>
          <dgm:chMax val="1"/>
          <dgm:bulletEnabled val="1"/>
        </dgm:presLayoutVars>
      </dgm:prSet>
      <dgm:spPr/>
    </dgm:pt>
    <dgm:pt modelId="{7ACBE8BC-BBDA-40A4-B6C6-E91101B8408A}" type="pres">
      <dgm:prSet presAssocID="{8D8F58A5-7B10-4D2B-BC35-9A7B3D4E2048}" presName="descendantText" presStyleLbl="alignAcc1" presStyleIdx="1" presStyleCnt="3" custLinFactNeighborX="0">
        <dgm:presLayoutVars>
          <dgm:bulletEnabled val="1"/>
        </dgm:presLayoutVars>
      </dgm:prSet>
      <dgm:spPr/>
    </dgm:pt>
    <dgm:pt modelId="{F719EF41-2AD7-421A-92C5-846E2393F366}" type="pres">
      <dgm:prSet presAssocID="{4CE3395A-B1D8-47CF-AFA6-EEC482C47123}" presName="sp" presStyleCnt="0"/>
      <dgm:spPr/>
    </dgm:pt>
    <dgm:pt modelId="{D962BD74-3093-481B-84FE-27C6DCADD2B8}" type="pres">
      <dgm:prSet presAssocID="{FC159598-B8FE-45C4-9657-E2E49740D80B}" presName="composite" presStyleCnt="0"/>
      <dgm:spPr/>
    </dgm:pt>
    <dgm:pt modelId="{A36F4ECD-9967-4DA1-9ABE-9A408490314B}" type="pres">
      <dgm:prSet presAssocID="{FC159598-B8FE-45C4-9657-E2E49740D80B}" presName="parentText" presStyleLbl="alignNode1" presStyleIdx="2" presStyleCnt="3">
        <dgm:presLayoutVars>
          <dgm:chMax val="1"/>
          <dgm:bulletEnabled val="1"/>
        </dgm:presLayoutVars>
      </dgm:prSet>
      <dgm:spPr/>
    </dgm:pt>
    <dgm:pt modelId="{51408426-06CD-4AFC-B8FC-8E23DCCB62B8}" type="pres">
      <dgm:prSet presAssocID="{FC159598-B8FE-45C4-9657-E2E49740D80B}" presName="descendantText" presStyleLbl="alignAcc1" presStyleIdx="2" presStyleCnt="3">
        <dgm:presLayoutVars>
          <dgm:bulletEnabled val="1"/>
        </dgm:presLayoutVars>
      </dgm:prSet>
      <dgm:spPr/>
    </dgm:pt>
  </dgm:ptLst>
  <dgm:cxnLst>
    <dgm:cxn modelId="{555B5005-92AE-4D1A-836D-F0935273FAE2}" type="presOf" srcId="{55A6ABFE-1945-4715-A11D-40690F825F4D}" destId="{7ACBE8BC-BBDA-40A4-B6C6-E91101B8408A}" srcOrd="0" destOrd="3" presId="urn:microsoft.com/office/officeart/2005/8/layout/chevron2"/>
    <dgm:cxn modelId="{9732E205-84D4-4531-A2B6-4D92C597B509}" srcId="{5A34EFAD-CCB1-45D0-9056-A05F9B493C7A}" destId="{194CB226-006A-48A3-95CF-5EC60200A7F6}" srcOrd="2" destOrd="0" parTransId="{69A8E0D1-17EA-400C-A7C4-5383F0EB2E73}" sibTransId="{90F75141-D02F-4653-9B67-0C9566F47F48}"/>
    <dgm:cxn modelId="{DBFDD917-CFD1-4406-8749-4213864E2684}" type="presOf" srcId="{8D8F58A5-7B10-4D2B-BC35-9A7B3D4E2048}" destId="{C52B8E1B-5ABD-4EAF-A99C-F0AFB855EAA5}" srcOrd="0" destOrd="0" presId="urn:microsoft.com/office/officeart/2005/8/layout/chevron2"/>
    <dgm:cxn modelId="{798E931B-BFC6-4310-A550-8D314963DBAD}" type="presOf" srcId="{8A971243-4E8C-40B8-9DC8-8C0F166CBB3E}" destId="{51408426-06CD-4AFC-B8FC-8E23DCCB62B8}" srcOrd="0" destOrd="2" presId="urn:microsoft.com/office/officeart/2005/8/layout/chevron2"/>
    <dgm:cxn modelId="{4B63E526-8284-4B53-B07E-E59CE7C31403}" type="presOf" srcId="{194CB226-006A-48A3-95CF-5EC60200A7F6}" destId="{64319667-D4D9-4147-910F-F87C5295D464}" srcOrd="0" destOrd="2" presId="urn:microsoft.com/office/officeart/2005/8/layout/chevron2"/>
    <dgm:cxn modelId="{8268222A-1E9F-4374-BD76-7D98A545EC05}" srcId="{8D8F58A5-7B10-4D2B-BC35-9A7B3D4E2048}" destId="{25622863-7E91-4840-86C8-F4E54C2C6889}" srcOrd="1" destOrd="0" parTransId="{DE34A926-52E9-44F6-89AC-B12ECF0F4C4E}" sibTransId="{4C6FB4A9-5A3F-466F-852B-0B71D870AED8}"/>
    <dgm:cxn modelId="{E776032B-7E3E-4181-AF7F-7863E6E461A9}" type="presOf" srcId="{FC159598-B8FE-45C4-9657-E2E49740D80B}" destId="{A36F4ECD-9967-4DA1-9ABE-9A408490314B}" srcOrd="0" destOrd="0" presId="urn:microsoft.com/office/officeart/2005/8/layout/chevron2"/>
    <dgm:cxn modelId="{F711EE34-2139-4066-A966-D55DF3483FC8}" type="presOf" srcId="{8E806A7D-7E36-4D35-A10F-127D354185FC}" destId="{64319667-D4D9-4147-910F-F87C5295D464}" srcOrd="0" destOrd="1" presId="urn:microsoft.com/office/officeart/2005/8/layout/chevron2"/>
    <dgm:cxn modelId="{303BAC5B-48D4-4643-94CB-D111C03FB511}" srcId="{5A34EFAD-CCB1-45D0-9056-A05F9B493C7A}" destId="{8E806A7D-7E36-4D35-A10F-127D354185FC}" srcOrd="1" destOrd="0" parTransId="{15359F1C-3EEA-4381-931D-CF283B6EB0DA}" sibTransId="{DDD84372-D786-4EB7-B297-C9A57395805E}"/>
    <dgm:cxn modelId="{7BF89B61-7D07-4D48-A472-C5665F4CEFE3}" srcId="{FC159598-B8FE-45C4-9657-E2E49740D80B}" destId="{8A971243-4E8C-40B8-9DC8-8C0F166CBB3E}" srcOrd="2" destOrd="0" parTransId="{2DB9AA90-002F-4DCC-9953-23D46C58EB3D}" sibTransId="{086AB152-F01C-4992-919F-C3532689A947}"/>
    <dgm:cxn modelId="{17E1C843-402E-43C6-BA1D-F1638623BC9E}" type="presOf" srcId="{13AC4D09-FEE2-4F0A-B592-3FC99A37C61B}" destId="{7ACBE8BC-BBDA-40A4-B6C6-E91101B8408A}" srcOrd="0" destOrd="0" presId="urn:microsoft.com/office/officeart/2005/8/layout/chevron2"/>
    <dgm:cxn modelId="{89616244-C0F5-4228-BAA2-6EA83C40CE1B}" type="presOf" srcId="{3C4CA453-CD60-4333-9942-78A45C35C65A}" destId="{7ACBE8BC-BBDA-40A4-B6C6-E91101B8408A}" srcOrd="0" destOrd="2" presId="urn:microsoft.com/office/officeart/2005/8/layout/chevron2"/>
    <dgm:cxn modelId="{CCA6AE6A-B837-42D3-9217-ABA030C2BC95}" type="presOf" srcId="{25622863-7E91-4840-86C8-F4E54C2C6889}" destId="{7ACBE8BC-BBDA-40A4-B6C6-E91101B8408A}" srcOrd="0" destOrd="1" presId="urn:microsoft.com/office/officeart/2005/8/layout/chevron2"/>
    <dgm:cxn modelId="{D2CD5970-EB40-40AB-90DD-701BBC8311CA}" type="presOf" srcId="{A0F06881-9E02-4A27-A916-9291B05DF212}" destId="{51408426-06CD-4AFC-B8FC-8E23DCCB62B8}" srcOrd="0" destOrd="1" presId="urn:microsoft.com/office/officeart/2005/8/layout/chevron2"/>
    <dgm:cxn modelId="{C2624155-52C4-4A3A-BEB8-EC2CCF6A8218}" srcId="{FC159598-B8FE-45C4-9657-E2E49740D80B}" destId="{A0F06881-9E02-4A27-A916-9291B05DF212}" srcOrd="1" destOrd="0" parTransId="{9F5C9BFD-56D4-4A94-BD5F-3172EC79B021}" sibTransId="{46637D57-2F82-448A-9A63-635F1231253B}"/>
    <dgm:cxn modelId="{4C94CD55-CC58-4938-BA7F-ACFFD47E52BA}" srcId="{2C51CAC0-3DDF-416A-9CE4-8B29BFEA723E}" destId="{8D8F58A5-7B10-4D2B-BC35-9A7B3D4E2048}" srcOrd="1" destOrd="0" parTransId="{57A70E8D-B61E-46EA-BC98-6735AABF4AAD}" sibTransId="{4CE3395A-B1D8-47CF-AFA6-EEC482C47123}"/>
    <dgm:cxn modelId="{E7FF5B82-A3AA-41B1-8806-3B5863979BE5}" srcId="{5A34EFAD-CCB1-45D0-9056-A05F9B493C7A}" destId="{071A138D-0F0B-43FC-A104-9FE20355F0C8}" srcOrd="5" destOrd="0" parTransId="{733C561D-97DA-40A8-8C77-C3EF62783563}" sibTransId="{5056D5C8-5A9D-4C97-A016-B70B89E2C082}"/>
    <dgm:cxn modelId="{9E3D7486-0700-41E1-9A08-7EC96A83C444}" srcId="{8D8F58A5-7B10-4D2B-BC35-9A7B3D4E2048}" destId="{13AC4D09-FEE2-4F0A-B592-3FC99A37C61B}" srcOrd="0" destOrd="0" parTransId="{513E8054-B206-4B6C-931D-62BCBB7EC4D7}" sibTransId="{60E10BC1-52F6-4DF2-984B-E62D4B71D8BD}"/>
    <dgm:cxn modelId="{76160791-0949-4EBF-A15F-53278BD3A28B}" srcId="{5A34EFAD-CCB1-45D0-9056-A05F9B493C7A}" destId="{9E465CD3-7722-4009-8A68-B91A0BC6E76C}" srcOrd="4" destOrd="0" parTransId="{5BC1E9CC-E902-4EDE-8EB2-2E73114FDEBB}" sibTransId="{EFB157F9-65F1-4BF4-9F8D-639E8760E100}"/>
    <dgm:cxn modelId="{7CF0B594-94C3-4876-88AB-907A7554C728}" srcId="{2C51CAC0-3DDF-416A-9CE4-8B29BFEA723E}" destId="{FC159598-B8FE-45C4-9657-E2E49740D80B}" srcOrd="2" destOrd="0" parTransId="{8CA18C3C-1A76-4A8E-A8C4-7B7CAA08A199}" sibTransId="{74642D23-C081-452D-B62B-986718FEB3CF}"/>
    <dgm:cxn modelId="{DF5512A9-0A2D-439E-B5FA-5682FB64199D}" type="presOf" srcId="{071A138D-0F0B-43FC-A104-9FE20355F0C8}" destId="{64319667-D4D9-4147-910F-F87C5295D464}" srcOrd="0" destOrd="5" presId="urn:microsoft.com/office/officeart/2005/8/layout/chevron2"/>
    <dgm:cxn modelId="{62FE1BAF-8128-49D6-A395-2A00FBC1EB55}" srcId="{2C51CAC0-3DDF-416A-9CE4-8B29BFEA723E}" destId="{5A34EFAD-CCB1-45D0-9056-A05F9B493C7A}" srcOrd="0" destOrd="0" parTransId="{909F0D1C-DF60-4836-A9AE-4C7B91D1FECF}" sibTransId="{8551CF1B-BEA2-4E7F-B2FB-89B4CDBB55D9}"/>
    <dgm:cxn modelId="{5A17B2BA-7F46-462F-AC26-874956CD24AC}" type="presOf" srcId="{2C51CAC0-3DDF-416A-9CE4-8B29BFEA723E}" destId="{DE538080-8787-4693-A4AB-489E30204695}" srcOrd="0" destOrd="0" presId="urn:microsoft.com/office/officeart/2005/8/layout/chevron2"/>
    <dgm:cxn modelId="{7BC756BC-8454-4646-AD52-5ABCABA7FAF0}" type="presOf" srcId="{2C516F19-4C7C-4DF9-B0BD-2C3D9645ABDD}" destId="{64319667-D4D9-4147-910F-F87C5295D464}" srcOrd="0" destOrd="0" presId="urn:microsoft.com/office/officeart/2005/8/layout/chevron2"/>
    <dgm:cxn modelId="{15364CBD-6E13-4C07-8942-801EDD3FE021}" srcId="{8D8F58A5-7B10-4D2B-BC35-9A7B3D4E2048}" destId="{55A6ABFE-1945-4715-A11D-40690F825F4D}" srcOrd="3" destOrd="0" parTransId="{4A87D6E9-BB14-4A9B-85DC-C50AA8A611B2}" sibTransId="{EB357B56-7AC1-416C-A4A4-D9552E7DFD5D}"/>
    <dgm:cxn modelId="{3EA4B1C1-6A6F-493D-89F3-F46F555BB66F}" srcId="{FC159598-B8FE-45C4-9657-E2E49740D80B}" destId="{42B8043E-D688-4968-B16E-C518FEE25315}" srcOrd="0" destOrd="0" parTransId="{95FB8903-7006-459C-BAB9-4F956C0915F7}" sibTransId="{B300AFA3-24B4-46FF-AD8A-E668954AB839}"/>
    <dgm:cxn modelId="{515AABCC-F008-4E7A-9010-A4B79DEFFB74}" type="presOf" srcId="{9E465CD3-7722-4009-8A68-B91A0BC6E76C}" destId="{64319667-D4D9-4147-910F-F87C5295D464}" srcOrd="0" destOrd="4" presId="urn:microsoft.com/office/officeart/2005/8/layout/chevron2"/>
    <dgm:cxn modelId="{391C5BD3-4390-4C42-8D4C-1334AE0FBDDB}" type="presOf" srcId="{5A34EFAD-CCB1-45D0-9056-A05F9B493C7A}" destId="{85210696-35D9-4365-ABE0-74742F43CA64}" srcOrd="0" destOrd="0" presId="urn:microsoft.com/office/officeart/2005/8/layout/chevron2"/>
    <dgm:cxn modelId="{40FF37DA-5050-43CF-9EE0-CCE8A6272350}" srcId="{5A34EFAD-CCB1-45D0-9056-A05F9B493C7A}" destId="{C43A975E-12FB-4FC3-A20D-89889C57A02F}" srcOrd="3" destOrd="0" parTransId="{566D6908-7AD2-4A32-9EFB-EF32DF6E0590}" sibTransId="{7FB96FE2-DADE-4B6C-BD0E-38584DE700C3}"/>
    <dgm:cxn modelId="{4D2094DD-B410-4B38-AF71-1D8BDDADD384}" type="presOf" srcId="{C43A975E-12FB-4FC3-A20D-89889C57A02F}" destId="{64319667-D4D9-4147-910F-F87C5295D464}" srcOrd="0" destOrd="3" presId="urn:microsoft.com/office/officeart/2005/8/layout/chevron2"/>
    <dgm:cxn modelId="{11BD4AE8-BC2E-4FE0-A3ED-7AE26F40CDD5}" type="presOf" srcId="{42B8043E-D688-4968-B16E-C518FEE25315}" destId="{51408426-06CD-4AFC-B8FC-8E23DCCB62B8}" srcOrd="0" destOrd="0" presId="urn:microsoft.com/office/officeart/2005/8/layout/chevron2"/>
    <dgm:cxn modelId="{97A494EF-CCFE-4ECE-8BA8-70090AC23F2F}" srcId="{8D8F58A5-7B10-4D2B-BC35-9A7B3D4E2048}" destId="{3C4CA453-CD60-4333-9942-78A45C35C65A}" srcOrd="2" destOrd="0" parTransId="{8D4CE1D2-54AF-4AB3-8BBB-017F309A0F17}" sibTransId="{00B3D131-A502-47E6-A2B1-610681B6C929}"/>
    <dgm:cxn modelId="{91D66EFD-930F-48D9-9357-EEC7D5DB80DD}" srcId="{5A34EFAD-CCB1-45D0-9056-A05F9B493C7A}" destId="{2C516F19-4C7C-4DF9-B0BD-2C3D9645ABDD}" srcOrd="0" destOrd="0" parTransId="{E9E67D2D-7C1C-4F38-8B62-BFEA1B51FEE8}" sibTransId="{7A2714F3-C183-40E7-88BA-AA4DD837F5AD}"/>
    <dgm:cxn modelId="{CC70B8C6-AE96-4C17-BB14-5D3AF53D6F69}" type="presParOf" srcId="{DE538080-8787-4693-A4AB-489E30204695}" destId="{C7B5A2D2-DCC7-4F3B-A2D7-71F165A56894}" srcOrd="0" destOrd="0" presId="urn:microsoft.com/office/officeart/2005/8/layout/chevron2"/>
    <dgm:cxn modelId="{40FD02E3-4D56-4BDE-BD6C-65E38A8783DE}" type="presParOf" srcId="{C7B5A2D2-DCC7-4F3B-A2D7-71F165A56894}" destId="{85210696-35D9-4365-ABE0-74742F43CA64}" srcOrd="0" destOrd="0" presId="urn:microsoft.com/office/officeart/2005/8/layout/chevron2"/>
    <dgm:cxn modelId="{3AD191DA-421A-479D-A76C-C0B3E8F9C228}" type="presParOf" srcId="{C7B5A2D2-DCC7-4F3B-A2D7-71F165A56894}" destId="{64319667-D4D9-4147-910F-F87C5295D464}" srcOrd="1" destOrd="0" presId="urn:microsoft.com/office/officeart/2005/8/layout/chevron2"/>
    <dgm:cxn modelId="{F6E0AD42-3F0C-4040-A647-91EE01FFF08F}" type="presParOf" srcId="{DE538080-8787-4693-A4AB-489E30204695}" destId="{B0E72C70-4D29-4D7C-B200-B3AB5653ACDB}" srcOrd="1" destOrd="0" presId="urn:microsoft.com/office/officeart/2005/8/layout/chevron2"/>
    <dgm:cxn modelId="{F0A6A6AD-82EE-4092-A6AE-0F741B98EC9D}" type="presParOf" srcId="{DE538080-8787-4693-A4AB-489E30204695}" destId="{2900881B-4B4A-47A8-BED7-A35FA8B424F9}" srcOrd="2" destOrd="0" presId="urn:microsoft.com/office/officeart/2005/8/layout/chevron2"/>
    <dgm:cxn modelId="{D778B03A-525E-4AAC-B564-FB9A5AF1D5F5}" type="presParOf" srcId="{2900881B-4B4A-47A8-BED7-A35FA8B424F9}" destId="{C52B8E1B-5ABD-4EAF-A99C-F0AFB855EAA5}" srcOrd="0" destOrd="0" presId="urn:microsoft.com/office/officeart/2005/8/layout/chevron2"/>
    <dgm:cxn modelId="{29A5339A-B0DD-4FAC-B7D5-B3C0B0E7DA69}" type="presParOf" srcId="{2900881B-4B4A-47A8-BED7-A35FA8B424F9}" destId="{7ACBE8BC-BBDA-40A4-B6C6-E91101B8408A}" srcOrd="1" destOrd="0" presId="urn:microsoft.com/office/officeart/2005/8/layout/chevron2"/>
    <dgm:cxn modelId="{BCE351B3-5111-4C00-8B2F-DA1756F1BAC1}" type="presParOf" srcId="{DE538080-8787-4693-A4AB-489E30204695}" destId="{F719EF41-2AD7-421A-92C5-846E2393F366}" srcOrd="3" destOrd="0" presId="urn:microsoft.com/office/officeart/2005/8/layout/chevron2"/>
    <dgm:cxn modelId="{D6FDC336-462B-4058-BDE3-90425F94E404}" type="presParOf" srcId="{DE538080-8787-4693-A4AB-489E30204695}" destId="{D962BD74-3093-481B-84FE-27C6DCADD2B8}" srcOrd="4" destOrd="0" presId="urn:microsoft.com/office/officeart/2005/8/layout/chevron2"/>
    <dgm:cxn modelId="{262D7F5F-1C2A-46C9-BAFA-F0D3BDF0508C}" type="presParOf" srcId="{D962BD74-3093-481B-84FE-27C6DCADD2B8}" destId="{A36F4ECD-9967-4DA1-9ABE-9A408490314B}" srcOrd="0" destOrd="0" presId="urn:microsoft.com/office/officeart/2005/8/layout/chevron2"/>
    <dgm:cxn modelId="{469E277F-BE94-4544-A018-FD69632E646B}" type="presParOf" srcId="{D962BD74-3093-481B-84FE-27C6DCADD2B8}" destId="{51408426-06CD-4AFC-B8FC-8E23DCCB62B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9508BA-D014-4A2F-97A6-86A7BEDB5A70}"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IN"/>
        </a:p>
      </dgm:t>
    </dgm:pt>
    <dgm:pt modelId="{4727D140-29E8-4D8E-B846-2FAD63D778E9}">
      <dgm:prSet phldrT="[Text]"/>
      <dgm:spPr/>
      <dgm:t>
        <a:bodyPr/>
        <a:lstStyle/>
        <a:p>
          <a:r>
            <a:rPr lang="en-IN" dirty="0"/>
            <a:t>Generate Intersections and Geometric </a:t>
          </a:r>
          <a:r>
            <a:rPr lang="en-IN" dirty="0" err="1"/>
            <a:t>Centers</a:t>
          </a:r>
          <a:endParaRPr lang="en-IN" dirty="0"/>
        </a:p>
      </dgm:t>
    </dgm:pt>
    <dgm:pt modelId="{C4DAE420-5CA3-463B-9156-6D8927ABE4D4}" type="parTrans" cxnId="{8ACD0F4B-F853-4C15-8A28-6D3260F1A3C3}">
      <dgm:prSet/>
      <dgm:spPr/>
      <dgm:t>
        <a:bodyPr/>
        <a:lstStyle/>
        <a:p>
          <a:endParaRPr lang="en-IN"/>
        </a:p>
      </dgm:t>
    </dgm:pt>
    <dgm:pt modelId="{05181849-68CD-4D1C-A0F7-0559F16B0A33}" type="sibTrans" cxnId="{8ACD0F4B-F853-4C15-8A28-6D3260F1A3C3}">
      <dgm:prSet/>
      <dgm:spPr/>
      <dgm:t>
        <a:bodyPr/>
        <a:lstStyle/>
        <a:p>
          <a:endParaRPr lang="en-IN"/>
        </a:p>
      </dgm:t>
    </dgm:pt>
    <dgm:pt modelId="{5419B5CC-EF33-4721-96D5-F72310103C26}">
      <dgm:prSet phldrT="[Text]"/>
      <dgm:spPr/>
      <dgm:t>
        <a:bodyPr/>
        <a:lstStyle/>
        <a:p>
          <a:r>
            <a:rPr lang="en-IN" dirty="0"/>
            <a:t>Choose an Evolutionary Computing Algorithm</a:t>
          </a:r>
        </a:p>
      </dgm:t>
    </dgm:pt>
    <dgm:pt modelId="{DDA1A66D-A5AB-44AE-95D7-090C78B764CD}" type="parTrans" cxnId="{BB2E040C-1AD2-4B66-B608-F04B637E1F7D}">
      <dgm:prSet/>
      <dgm:spPr/>
      <dgm:t>
        <a:bodyPr/>
        <a:lstStyle/>
        <a:p>
          <a:endParaRPr lang="en-IN"/>
        </a:p>
      </dgm:t>
    </dgm:pt>
    <dgm:pt modelId="{9663EDA5-27CA-447E-8DD4-F7925C37B32F}" type="sibTrans" cxnId="{BB2E040C-1AD2-4B66-B608-F04B637E1F7D}">
      <dgm:prSet/>
      <dgm:spPr/>
      <dgm:t>
        <a:bodyPr/>
        <a:lstStyle/>
        <a:p>
          <a:endParaRPr lang="en-IN"/>
        </a:p>
      </dgm:t>
    </dgm:pt>
    <dgm:pt modelId="{B89C8F35-5F9D-4275-83C4-E718EBFF165C}">
      <dgm:prSet phldrT="[Text]"/>
      <dgm:spPr/>
      <dgm:t>
        <a:bodyPr/>
        <a:lstStyle/>
        <a:p>
          <a:r>
            <a:rPr lang="en-IN" dirty="0"/>
            <a:t>Randomly Initialize a population for that EC algorithm</a:t>
          </a:r>
        </a:p>
      </dgm:t>
    </dgm:pt>
    <dgm:pt modelId="{DF3BCD66-B93E-47F3-83A0-4030B4313D81}" type="parTrans" cxnId="{36D411D5-1A5C-4983-B4FD-E988E1D8257E}">
      <dgm:prSet/>
      <dgm:spPr/>
      <dgm:t>
        <a:bodyPr/>
        <a:lstStyle/>
        <a:p>
          <a:endParaRPr lang="en-IN"/>
        </a:p>
      </dgm:t>
    </dgm:pt>
    <dgm:pt modelId="{4DFE3B79-C8C6-4F38-809F-E401D636A14F}" type="sibTrans" cxnId="{36D411D5-1A5C-4983-B4FD-E988E1D8257E}">
      <dgm:prSet/>
      <dgm:spPr/>
      <dgm:t>
        <a:bodyPr/>
        <a:lstStyle/>
        <a:p>
          <a:endParaRPr lang="en-IN"/>
        </a:p>
      </dgm:t>
    </dgm:pt>
    <dgm:pt modelId="{0AB41982-524C-4A86-897B-4C345004702E}">
      <dgm:prSet phldrT="[Text]"/>
      <dgm:spPr/>
      <dgm:t>
        <a:bodyPr/>
        <a:lstStyle/>
        <a:p>
          <a:r>
            <a:rPr lang="en-IN" dirty="0"/>
            <a:t>Decide and Calculate F1, and F2 objectives</a:t>
          </a:r>
        </a:p>
      </dgm:t>
    </dgm:pt>
    <dgm:pt modelId="{0A630C98-3F5D-4378-9E96-08344EE7858B}" type="parTrans" cxnId="{A3D226CF-DF56-424F-92C6-684774BC69E4}">
      <dgm:prSet/>
      <dgm:spPr/>
      <dgm:t>
        <a:bodyPr/>
        <a:lstStyle/>
        <a:p>
          <a:endParaRPr lang="en-IN"/>
        </a:p>
      </dgm:t>
    </dgm:pt>
    <dgm:pt modelId="{E79F11A8-8F78-4D61-80D7-27EA6F2C5F4F}" type="sibTrans" cxnId="{A3D226CF-DF56-424F-92C6-684774BC69E4}">
      <dgm:prSet/>
      <dgm:spPr/>
      <dgm:t>
        <a:bodyPr/>
        <a:lstStyle/>
        <a:p>
          <a:endParaRPr lang="en-IN"/>
        </a:p>
      </dgm:t>
    </dgm:pt>
    <dgm:pt modelId="{FA007CF2-5F03-422C-850C-3BDFD7A5D79B}">
      <dgm:prSet phldrT="[Text]"/>
      <dgm:spPr/>
      <dgm:t>
        <a:bodyPr/>
        <a:lstStyle/>
        <a:p>
          <a:r>
            <a:rPr lang="en-IN" dirty="0"/>
            <a:t>Perform the EC Algorithm steps for n no of iterations and run until termination criteria met</a:t>
          </a:r>
        </a:p>
      </dgm:t>
    </dgm:pt>
    <dgm:pt modelId="{6790E098-5101-4870-8768-ED6BF4C55FCB}" type="parTrans" cxnId="{1A43BB02-9729-4BB2-8547-5FCB7F40C11F}">
      <dgm:prSet/>
      <dgm:spPr/>
      <dgm:t>
        <a:bodyPr/>
        <a:lstStyle/>
        <a:p>
          <a:endParaRPr lang="en-IN"/>
        </a:p>
      </dgm:t>
    </dgm:pt>
    <dgm:pt modelId="{0C2B38EE-C22E-4297-8B2F-8179FE39A1CE}" type="sibTrans" cxnId="{1A43BB02-9729-4BB2-8547-5FCB7F40C11F}">
      <dgm:prSet/>
      <dgm:spPr/>
      <dgm:t>
        <a:bodyPr/>
        <a:lstStyle/>
        <a:p>
          <a:endParaRPr lang="en-IN"/>
        </a:p>
      </dgm:t>
    </dgm:pt>
    <dgm:pt modelId="{A40E544C-54E5-41EA-B262-98A506DC5D99}">
      <dgm:prSet phldrT="[Text]"/>
      <dgm:spPr/>
      <dgm:t>
        <a:bodyPr/>
        <a:lstStyle/>
        <a:p>
          <a:r>
            <a:rPr lang="en-IN" dirty="0"/>
            <a:t>Generate Random demands at demand points</a:t>
          </a:r>
        </a:p>
      </dgm:t>
    </dgm:pt>
    <dgm:pt modelId="{789A9D43-338B-4A5F-9001-20C7868954A8}" type="parTrans" cxnId="{B09FD8F1-A196-45CE-B5DC-5CCDDBDD6281}">
      <dgm:prSet/>
      <dgm:spPr/>
      <dgm:t>
        <a:bodyPr/>
        <a:lstStyle/>
        <a:p>
          <a:endParaRPr lang="en-IN"/>
        </a:p>
      </dgm:t>
    </dgm:pt>
    <dgm:pt modelId="{AA9C471B-E119-4589-B8B3-8D425CBD6E5A}" type="sibTrans" cxnId="{B09FD8F1-A196-45CE-B5DC-5CCDDBDD6281}">
      <dgm:prSet/>
      <dgm:spPr/>
      <dgm:t>
        <a:bodyPr/>
        <a:lstStyle/>
        <a:p>
          <a:endParaRPr lang="en-IN"/>
        </a:p>
      </dgm:t>
    </dgm:pt>
    <dgm:pt modelId="{164D32CD-A96B-4E62-BA64-1E42BF547D77}">
      <dgm:prSet phldrT="[Text]"/>
      <dgm:spPr/>
      <dgm:t>
        <a:bodyPr/>
        <a:lstStyle/>
        <a:p>
          <a:r>
            <a:rPr lang="en-IN" dirty="0"/>
            <a:t>Best solution obtained in n iterations is the solution</a:t>
          </a:r>
        </a:p>
      </dgm:t>
    </dgm:pt>
    <dgm:pt modelId="{32EA5DB5-AEAA-411D-8808-3AECACB54545}" type="parTrans" cxnId="{9962342F-EDDA-4923-A51F-3058E8250D66}">
      <dgm:prSet/>
      <dgm:spPr/>
      <dgm:t>
        <a:bodyPr/>
        <a:lstStyle/>
        <a:p>
          <a:endParaRPr lang="en-IN"/>
        </a:p>
      </dgm:t>
    </dgm:pt>
    <dgm:pt modelId="{357D7BE4-6FDF-4F90-B1C5-FA0EC4476522}" type="sibTrans" cxnId="{9962342F-EDDA-4923-A51F-3058E8250D66}">
      <dgm:prSet/>
      <dgm:spPr/>
      <dgm:t>
        <a:bodyPr/>
        <a:lstStyle/>
        <a:p>
          <a:endParaRPr lang="en-IN"/>
        </a:p>
      </dgm:t>
    </dgm:pt>
    <dgm:pt modelId="{B9D0B77D-7EE6-4013-A74D-3F020C83046F}">
      <dgm:prSet phldrT="[Text]"/>
      <dgm:spPr/>
      <dgm:t>
        <a:bodyPr/>
        <a:lstStyle/>
        <a:p>
          <a:r>
            <a:rPr lang="en-IN" dirty="0"/>
            <a:t>To calculate objective-&gt;calculate service area of charging station-&gt;Use Voronoi Diagram as service area</a:t>
          </a:r>
        </a:p>
      </dgm:t>
    </dgm:pt>
    <dgm:pt modelId="{F089FA81-EC1F-47D8-A1F5-0017E551F048}" type="parTrans" cxnId="{925716A9-4144-43CB-B6E0-FF50F0D946A2}">
      <dgm:prSet/>
      <dgm:spPr/>
      <dgm:t>
        <a:bodyPr/>
        <a:lstStyle/>
        <a:p>
          <a:endParaRPr lang="en-IN"/>
        </a:p>
      </dgm:t>
    </dgm:pt>
    <dgm:pt modelId="{93A58F3C-55CC-4E50-947E-BA375F58E4D6}" type="sibTrans" cxnId="{925716A9-4144-43CB-B6E0-FF50F0D946A2}">
      <dgm:prSet/>
      <dgm:spPr/>
      <dgm:t>
        <a:bodyPr/>
        <a:lstStyle/>
        <a:p>
          <a:endParaRPr lang="en-IN"/>
        </a:p>
      </dgm:t>
    </dgm:pt>
    <dgm:pt modelId="{E6F93BED-67A2-4E72-BFC4-664DB35B58C8}" type="pres">
      <dgm:prSet presAssocID="{549508BA-D014-4A2F-97A6-86A7BEDB5A70}" presName="Name0" presStyleCnt="0">
        <dgm:presLayoutVars>
          <dgm:dir/>
          <dgm:animLvl val="lvl"/>
          <dgm:resizeHandles val="exact"/>
        </dgm:presLayoutVars>
      </dgm:prSet>
      <dgm:spPr/>
    </dgm:pt>
    <dgm:pt modelId="{4AED48FB-EC6E-4E62-8686-AC7D2820972D}" type="pres">
      <dgm:prSet presAssocID="{164D32CD-A96B-4E62-BA64-1E42BF547D77}" presName="boxAndChildren" presStyleCnt="0"/>
      <dgm:spPr/>
    </dgm:pt>
    <dgm:pt modelId="{71636129-D133-4D24-9C06-5DADDF0DA973}" type="pres">
      <dgm:prSet presAssocID="{164D32CD-A96B-4E62-BA64-1E42BF547D77}" presName="parentTextBox" presStyleLbl="node1" presStyleIdx="0" presStyleCnt="7"/>
      <dgm:spPr/>
    </dgm:pt>
    <dgm:pt modelId="{C8D20942-3A83-477F-9D16-2A4C4F5CA88C}" type="pres">
      <dgm:prSet presAssocID="{0C2B38EE-C22E-4297-8B2F-8179FE39A1CE}" presName="sp" presStyleCnt="0"/>
      <dgm:spPr/>
    </dgm:pt>
    <dgm:pt modelId="{63D1EB51-C102-4D71-831B-4B095D91D050}" type="pres">
      <dgm:prSet presAssocID="{FA007CF2-5F03-422C-850C-3BDFD7A5D79B}" presName="arrowAndChildren" presStyleCnt="0"/>
      <dgm:spPr/>
    </dgm:pt>
    <dgm:pt modelId="{24288CE3-B7AF-4AA8-BF13-3C90CFC14D0A}" type="pres">
      <dgm:prSet presAssocID="{FA007CF2-5F03-422C-850C-3BDFD7A5D79B}" presName="parentTextArrow" presStyleLbl="node1" presStyleIdx="1" presStyleCnt="7"/>
      <dgm:spPr/>
    </dgm:pt>
    <dgm:pt modelId="{13D19EB0-1036-4BA0-8EA2-DE7724DE53C4}" type="pres">
      <dgm:prSet presAssocID="{E79F11A8-8F78-4D61-80D7-27EA6F2C5F4F}" presName="sp" presStyleCnt="0"/>
      <dgm:spPr/>
    </dgm:pt>
    <dgm:pt modelId="{0EFEA374-4D5C-4B71-906E-617FB3D089BD}" type="pres">
      <dgm:prSet presAssocID="{0AB41982-524C-4A86-897B-4C345004702E}" presName="arrowAndChildren" presStyleCnt="0"/>
      <dgm:spPr/>
    </dgm:pt>
    <dgm:pt modelId="{1204C91F-D24D-497B-A304-C024C124F2D5}" type="pres">
      <dgm:prSet presAssocID="{0AB41982-524C-4A86-897B-4C345004702E}" presName="parentTextArrow" presStyleLbl="node1" presStyleIdx="1" presStyleCnt="7"/>
      <dgm:spPr/>
    </dgm:pt>
    <dgm:pt modelId="{CBCA750A-D0AF-4DF8-B827-8BC933D33112}" type="pres">
      <dgm:prSet presAssocID="{0AB41982-524C-4A86-897B-4C345004702E}" presName="arrow" presStyleLbl="node1" presStyleIdx="2" presStyleCnt="7"/>
      <dgm:spPr/>
    </dgm:pt>
    <dgm:pt modelId="{A5E4C7D3-EEBE-423F-891E-674A29D973FB}" type="pres">
      <dgm:prSet presAssocID="{0AB41982-524C-4A86-897B-4C345004702E}" presName="descendantArrow" presStyleCnt="0"/>
      <dgm:spPr/>
    </dgm:pt>
    <dgm:pt modelId="{EBF8F6EE-1357-4D6D-AA82-135A748B59A8}" type="pres">
      <dgm:prSet presAssocID="{B9D0B77D-7EE6-4013-A74D-3F020C83046F}" presName="childTextArrow" presStyleLbl="fgAccFollowNode1" presStyleIdx="0" presStyleCnt="1">
        <dgm:presLayoutVars>
          <dgm:bulletEnabled val="1"/>
        </dgm:presLayoutVars>
      </dgm:prSet>
      <dgm:spPr/>
    </dgm:pt>
    <dgm:pt modelId="{F727290B-2D5D-4A8E-8A21-E158FABDED87}" type="pres">
      <dgm:prSet presAssocID="{4DFE3B79-C8C6-4F38-809F-E401D636A14F}" presName="sp" presStyleCnt="0"/>
      <dgm:spPr/>
    </dgm:pt>
    <dgm:pt modelId="{507DF165-14B9-4524-9466-CB16FC0B22C3}" type="pres">
      <dgm:prSet presAssocID="{B89C8F35-5F9D-4275-83C4-E718EBFF165C}" presName="arrowAndChildren" presStyleCnt="0"/>
      <dgm:spPr/>
    </dgm:pt>
    <dgm:pt modelId="{131534AB-1DAA-4BF9-964F-606F87863AAB}" type="pres">
      <dgm:prSet presAssocID="{B89C8F35-5F9D-4275-83C4-E718EBFF165C}" presName="parentTextArrow" presStyleLbl="node1" presStyleIdx="3" presStyleCnt="7"/>
      <dgm:spPr/>
    </dgm:pt>
    <dgm:pt modelId="{AFBDC60E-855D-425F-9944-17A6983BF97E}" type="pres">
      <dgm:prSet presAssocID="{9663EDA5-27CA-447E-8DD4-F7925C37B32F}" presName="sp" presStyleCnt="0"/>
      <dgm:spPr/>
    </dgm:pt>
    <dgm:pt modelId="{B871E220-D941-4FD2-A9DC-06637FC344D2}" type="pres">
      <dgm:prSet presAssocID="{5419B5CC-EF33-4721-96D5-F72310103C26}" presName="arrowAndChildren" presStyleCnt="0"/>
      <dgm:spPr/>
    </dgm:pt>
    <dgm:pt modelId="{E4A8371B-7273-4B10-A87E-06929DA7CA2F}" type="pres">
      <dgm:prSet presAssocID="{5419B5CC-EF33-4721-96D5-F72310103C26}" presName="parentTextArrow" presStyleLbl="node1" presStyleIdx="4" presStyleCnt="7"/>
      <dgm:spPr/>
    </dgm:pt>
    <dgm:pt modelId="{52C532CB-5473-4257-914D-99115903EFFD}" type="pres">
      <dgm:prSet presAssocID="{AA9C471B-E119-4589-B8B3-8D425CBD6E5A}" presName="sp" presStyleCnt="0"/>
      <dgm:spPr/>
    </dgm:pt>
    <dgm:pt modelId="{7946ECF9-9A9B-452D-AD67-F67187EF1815}" type="pres">
      <dgm:prSet presAssocID="{A40E544C-54E5-41EA-B262-98A506DC5D99}" presName="arrowAndChildren" presStyleCnt="0"/>
      <dgm:spPr/>
    </dgm:pt>
    <dgm:pt modelId="{6826ED7F-9F13-4533-974B-62616E474396}" type="pres">
      <dgm:prSet presAssocID="{A40E544C-54E5-41EA-B262-98A506DC5D99}" presName="parentTextArrow" presStyleLbl="node1" presStyleIdx="5" presStyleCnt="7"/>
      <dgm:spPr/>
    </dgm:pt>
    <dgm:pt modelId="{3D1F37C0-AD5B-4FED-B396-113C23ED6794}" type="pres">
      <dgm:prSet presAssocID="{05181849-68CD-4D1C-A0F7-0559F16B0A33}" presName="sp" presStyleCnt="0"/>
      <dgm:spPr/>
    </dgm:pt>
    <dgm:pt modelId="{7412B468-E30A-4CD9-A833-E3A1211160E2}" type="pres">
      <dgm:prSet presAssocID="{4727D140-29E8-4D8E-B846-2FAD63D778E9}" presName="arrowAndChildren" presStyleCnt="0"/>
      <dgm:spPr/>
    </dgm:pt>
    <dgm:pt modelId="{5A732C19-6425-468D-8F11-8535253567D2}" type="pres">
      <dgm:prSet presAssocID="{4727D140-29E8-4D8E-B846-2FAD63D778E9}" presName="parentTextArrow" presStyleLbl="node1" presStyleIdx="6" presStyleCnt="7" custLinFactNeighborX="4706" custLinFactNeighborY="892"/>
      <dgm:spPr/>
    </dgm:pt>
  </dgm:ptLst>
  <dgm:cxnLst>
    <dgm:cxn modelId="{1A43BB02-9729-4BB2-8547-5FCB7F40C11F}" srcId="{549508BA-D014-4A2F-97A6-86A7BEDB5A70}" destId="{FA007CF2-5F03-422C-850C-3BDFD7A5D79B}" srcOrd="5" destOrd="0" parTransId="{6790E098-5101-4870-8768-ED6BF4C55FCB}" sibTransId="{0C2B38EE-C22E-4297-8B2F-8179FE39A1CE}"/>
    <dgm:cxn modelId="{A721A305-0843-4794-A12C-A0AE92568BFB}" type="presOf" srcId="{0AB41982-524C-4A86-897B-4C345004702E}" destId="{1204C91F-D24D-497B-A304-C024C124F2D5}" srcOrd="0" destOrd="0" presId="urn:microsoft.com/office/officeart/2005/8/layout/process4"/>
    <dgm:cxn modelId="{C006F709-2AC3-4FE2-A783-F8890B26D479}" type="presOf" srcId="{4727D140-29E8-4D8E-B846-2FAD63D778E9}" destId="{5A732C19-6425-468D-8F11-8535253567D2}" srcOrd="0" destOrd="0" presId="urn:microsoft.com/office/officeart/2005/8/layout/process4"/>
    <dgm:cxn modelId="{BB2E040C-1AD2-4B66-B608-F04B637E1F7D}" srcId="{549508BA-D014-4A2F-97A6-86A7BEDB5A70}" destId="{5419B5CC-EF33-4721-96D5-F72310103C26}" srcOrd="2" destOrd="0" parTransId="{DDA1A66D-A5AB-44AE-95D7-090C78B764CD}" sibTransId="{9663EDA5-27CA-447E-8DD4-F7925C37B32F}"/>
    <dgm:cxn modelId="{9962342F-EDDA-4923-A51F-3058E8250D66}" srcId="{549508BA-D014-4A2F-97A6-86A7BEDB5A70}" destId="{164D32CD-A96B-4E62-BA64-1E42BF547D77}" srcOrd="6" destOrd="0" parTransId="{32EA5DB5-AEAA-411D-8808-3AECACB54545}" sibTransId="{357D7BE4-6FDF-4F90-B1C5-FA0EC4476522}"/>
    <dgm:cxn modelId="{7A664D3F-77D1-4624-AA53-04B560F727F9}" type="presOf" srcId="{164D32CD-A96B-4E62-BA64-1E42BF547D77}" destId="{71636129-D133-4D24-9C06-5DADDF0DA973}" srcOrd="0" destOrd="0" presId="urn:microsoft.com/office/officeart/2005/8/layout/process4"/>
    <dgm:cxn modelId="{10FA0668-61B0-4186-BF0D-B45523696628}" type="presOf" srcId="{5419B5CC-EF33-4721-96D5-F72310103C26}" destId="{E4A8371B-7273-4B10-A87E-06929DA7CA2F}" srcOrd="0" destOrd="0" presId="urn:microsoft.com/office/officeart/2005/8/layout/process4"/>
    <dgm:cxn modelId="{8ACD0F4B-F853-4C15-8A28-6D3260F1A3C3}" srcId="{549508BA-D014-4A2F-97A6-86A7BEDB5A70}" destId="{4727D140-29E8-4D8E-B846-2FAD63D778E9}" srcOrd="0" destOrd="0" parTransId="{C4DAE420-5CA3-463B-9156-6D8927ABE4D4}" sibTransId="{05181849-68CD-4D1C-A0F7-0559F16B0A33}"/>
    <dgm:cxn modelId="{11760751-0C5E-4AD8-B5B3-E559E0BDEA0B}" type="presOf" srcId="{B9D0B77D-7EE6-4013-A74D-3F020C83046F}" destId="{EBF8F6EE-1357-4D6D-AA82-135A748B59A8}" srcOrd="0" destOrd="0" presId="urn:microsoft.com/office/officeart/2005/8/layout/process4"/>
    <dgm:cxn modelId="{5528C2A4-E789-425B-A98E-C189F04578B7}" type="presOf" srcId="{549508BA-D014-4A2F-97A6-86A7BEDB5A70}" destId="{E6F93BED-67A2-4E72-BFC4-664DB35B58C8}" srcOrd="0" destOrd="0" presId="urn:microsoft.com/office/officeart/2005/8/layout/process4"/>
    <dgm:cxn modelId="{925716A9-4144-43CB-B6E0-FF50F0D946A2}" srcId="{0AB41982-524C-4A86-897B-4C345004702E}" destId="{B9D0B77D-7EE6-4013-A74D-3F020C83046F}" srcOrd="0" destOrd="0" parTransId="{F089FA81-EC1F-47D8-A1F5-0017E551F048}" sibTransId="{93A58F3C-55CC-4E50-947E-BA375F58E4D6}"/>
    <dgm:cxn modelId="{9FD961BC-DABD-4173-8F02-077C53C21867}" type="presOf" srcId="{FA007CF2-5F03-422C-850C-3BDFD7A5D79B}" destId="{24288CE3-B7AF-4AA8-BF13-3C90CFC14D0A}" srcOrd="0" destOrd="0" presId="urn:microsoft.com/office/officeart/2005/8/layout/process4"/>
    <dgm:cxn modelId="{EF2EA8CA-05E2-4B18-97D7-E479D934D06F}" type="presOf" srcId="{B89C8F35-5F9D-4275-83C4-E718EBFF165C}" destId="{131534AB-1DAA-4BF9-964F-606F87863AAB}" srcOrd="0" destOrd="0" presId="urn:microsoft.com/office/officeart/2005/8/layout/process4"/>
    <dgm:cxn modelId="{A3D226CF-DF56-424F-92C6-684774BC69E4}" srcId="{549508BA-D014-4A2F-97A6-86A7BEDB5A70}" destId="{0AB41982-524C-4A86-897B-4C345004702E}" srcOrd="4" destOrd="0" parTransId="{0A630C98-3F5D-4378-9E96-08344EE7858B}" sibTransId="{E79F11A8-8F78-4D61-80D7-27EA6F2C5F4F}"/>
    <dgm:cxn modelId="{36D411D5-1A5C-4983-B4FD-E988E1D8257E}" srcId="{549508BA-D014-4A2F-97A6-86A7BEDB5A70}" destId="{B89C8F35-5F9D-4275-83C4-E718EBFF165C}" srcOrd="3" destOrd="0" parTransId="{DF3BCD66-B93E-47F3-83A0-4030B4313D81}" sibTransId="{4DFE3B79-C8C6-4F38-809F-E401D636A14F}"/>
    <dgm:cxn modelId="{3EE05FEA-2927-4832-B412-588382298F41}" type="presOf" srcId="{0AB41982-524C-4A86-897B-4C345004702E}" destId="{CBCA750A-D0AF-4DF8-B827-8BC933D33112}" srcOrd="1" destOrd="0" presId="urn:microsoft.com/office/officeart/2005/8/layout/process4"/>
    <dgm:cxn modelId="{B09FD8F1-A196-45CE-B5DC-5CCDDBDD6281}" srcId="{549508BA-D014-4A2F-97A6-86A7BEDB5A70}" destId="{A40E544C-54E5-41EA-B262-98A506DC5D99}" srcOrd="1" destOrd="0" parTransId="{789A9D43-338B-4A5F-9001-20C7868954A8}" sibTransId="{AA9C471B-E119-4589-B8B3-8D425CBD6E5A}"/>
    <dgm:cxn modelId="{A77ADFF1-38E5-4FF7-983B-99C7F0D873AF}" type="presOf" srcId="{A40E544C-54E5-41EA-B262-98A506DC5D99}" destId="{6826ED7F-9F13-4533-974B-62616E474396}" srcOrd="0" destOrd="0" presId="urn:microsoft.com/office/officeart/2005/8/layout/process4"/>
    <dgm:cxn modelId="{B3A6ABEE-7F53-48C9-8107-EB31718250A9}" type="presParOf" srcId="{E6F93BED-67A2-4E72-BFC4-664DB35B58C8}" destId="{4AED48FB-EC6E-4E62-8686-AC7D2820972D}" srcOrd="0" destOrd="0" presId="urn:microsoft.com/office/officeart/2005/8/layout/process4"/>
    <dgm:cxn modelId="{FD9A6ACE-FA2A-4D4C-8578-71884F070110}" type="presParOf" srcId="{4AED48FB-EC6E-4E62-8686-AC7D2820972D}" destId="{71636129-D133-4D24-9C06-5DADDF0DA973}" srcOrd="0" destOrd="0" presId="urn:microsoft.com/office/officeart/2005/8/layout/process4"/>
    <dgm:cxn modelId="{A7E1AFD6-D280-4DAF-99C6-9F65AFA8685F}" type="presParOf" srcId="{E6F93BED-67A2-4E72-BFC4-664DB35B58C8}" destId="{C8D20942-3A83-477F-9D16-2A4C4F5CA88C}" srcOrd="1" destOrd="0" presId="urn:microsoft.com/office/officeart/2005/8/layout/process4"/>
    <dgm:cxn modelId="{D470672E-BE4E-43E7-8661-5DA599B3E864}" type="presParOf" srcId="{E6F93BED-67A2-4E72-BFC4-664DB35B58C8}" destId="{63D1EB51-C102-4D71-831B-4B095D91D050}" srcOrd="2" destOrd="0" presId="urn:microsoft.com/office/officeart/2005/8/layout/process4"/>
    <dgm:cxn modelId="{AB1E26B5-7112-4607-B694-C97D7F883129}" type="presParOf" srcId="{63D1EB51-C102-4D71-831B-4B095D91D050}" destId="{24288CE3-B7AF-4AA8-BF13-3C90CFC14D0A}" srcOrd="0" destOrd="0" presId="urn:microsoft.com/office/officeart/2005/8/layout/process4"/>
    <dgm:cxn modelId="{A526C3BC-A763-4200-A32E-E3032254856C}" type="presParOf" srcId="{E6F93BED-67A2-4E72-BFC4-664DB35B58C8}" destId="{13D19EB0-1036-4BA0-8EA2-DE7724DE53C4}" srcOrd="3" destOrd="0" presId="urn:microsoft.com/office/officeart/2005/8/layout/process4"/>
    <dgm:cxn modelId="{8C76602E-F87E-4B8B-B236-24BBE4BFE7F9}" type="presParOf" srcId="{E6F93BED-67A2-4E72-BFC4-664DB35B58C8}" destId="{0EFEA374-4D5C-4B71-906E-617FB3D089BD}" srcOrd="4" destOrd="0" presId="urn:microsoft.com/office/officeart/2005/8/layout/process4"/>
    <dgm:cxn modelId="{2B7E9722-5C72-433E-B491-2AB90C8C9A37}" type="presParOf" srcId="{0EFEA374-4D5C-4B71-906E-617FB3D089BD}" destId="{1204C91F-D24D-497B-A304-C024C124F2D5}" srcOrd="0" destOrd="0" presId="urn:microsoft.com/office/officeart/2005/8/layout/process4"/>
    <dgm:cxn modelId="{8C3E663E-6231-4CD2-BFB5-AFB24163FC8B}" type="presParOf" srcId="{0EFEA374-4D5C-4B71-906E-617FB3D089BD}" destId="{CBCA750A-D0AF-4DF8-B827-8BC933D33112}" srcOrd="1" destOrd="0" presId="urn:microsoft.com/office/officeart/2005/8/layout/process4"/>
    <dgm:cxn modelId="{5A5FD567-8892-4E6F-B9AE-4C17CA4D75F5}" type="presParOf" srcId="{0EFEA374-4D5C-4B71-906E-617FB3D089BD}" destId="{A5E4C7D3-EEBE-423F-891E-674A29D973FB}" srcOrd="2" destOrd="0" presId="urn:microsoft.com/office/officeart/2005/8/layout/process4"/>
    <dgm:cxn modelId="{BB625ED3-254D-4BDE-A086-2F755F560873}" type="presParOf" srcId="{A5E4C7D3-EEBE-423F-891E-674A29D973FB}" destId="{EBF8F6EE-1357-4D6D-AA82-135A748B59A8}" srcOrd="0" destOrd="0" presId="urn:microsoft.com/office/officeart/2005/8/layout/process4"/>
    <dgm:cxn modelId="{A1EC4B38-6FF1-4A78-AB43-30C846329DDE}" type="presParOf" srcId="{E6F93BED-67A2-4E72-BFC4-664DB35B58C8}" destId="{F727290B-2D5D-4A8E-8A21-E158FABDED87}" srcOrd="5" destOrd="0" presId="urn:microsoft.com/office/officeart/2005/8/layout/process4"/>
    <dgm:cxn modelId="{D57C5F93-98CA-46C4-AC76-1BC34F54FCF6}" type="presParOf" srcId="{E6F93BED-67A2-4E72-BFC4-664DB35B58C8}" destId="{507DF165-14B9-4524-9466-CB16FC0B22C3}" srcOrd="6" destOrd="0" presId="urn:microsoft.com/office/officeart/2005/8/layout/process4"/>
    <dgm:cxn modelId="{AF67DC8E-17D3-4935-A7B5-EBF6A0E52405}" type="presParOf" srcId="{507DF165-14B9-4524-9466-CB16FC0B22C3}" destId="{131534AB-1DAA-4BF9-964F-606F87863AAB}" srcOrd="0" destOrd="0" presId="urn:microsoft.com/office/officeart/2005/8/layout/process4"/>
    <dgm:cxn modelId="{E61D2C9D-496A-4027-91DF-70874A5DA70E}" type="presParOf" srcId="{E6F93BED-67A2-4E72-BFC4-664DB35B58C8}" destId="{AFBDC60E-855D-425F-9944-17A6983BF97E}" srcOrd="7" destOrd="0" presId="urn:microsoft.com/office/officeart/2005/8/layout/process4"/>
    <dgm:cxn modelId="{8FC59689-8288-426A-984A-0290CCCA345C}" type="presParOf" srcId="{E6F93BED-67A2-4E72-BFC4-664DB35B58C8}" destId="{B871E220-D941-4FD2-A9DC-06637FC344D2}" srcOrd="8" destOrd="0" presId="urn:microsoft.com/office/officeart/2005/8/layout/process4"/>
    <dgm:cxn modelId="{C0837C8A-0105-46D3-B650-BE041F7899A0}" type="presParOf" srcId="{B871E220-D941-4FD2-A9DC-06637FC344D2}" destId="{E4A8371B-7273-4B10-A87E-06929DA7CA2F}" srcOrd="0" destOrd="0" presId="urn:microsoft.com/office/officeart/2005/8/layout/process4"/>
    <dgm:cxn modelId="{065F0980-80FD-4554-B390-D430B92C4C48}" type="presParOf" srcId="{E6F93BED-67A2-4E72-BFC4-664DB35B58C8}" destId="{52C532CB-5473-4257-914D-99115903EFFD}" srcOrd="9" destOrd="0" presId="urn:microsoft.com/office/officeart/2005/8/layout/process4"/>
    <dgm:cxn modelId="{64B2BA5A-513F-4567-89F7-0DA867B696B4}" type="presParOf" srcId="{E6F93BED-67A2-4E72-BFC4-664DB35B58C8}" destId="{7946ECF9-9A9B-452D-AD67-F67187EF1815}" srcOrd="10" destOrd="0" presId="urn:microsoft.com/office/officeart/2005/8/layout/process4"/>
    <dgm:cxn modelId="{9178FD9E-2921-4243-AF76-BCA9CE832166}" type="presParOf" srcId="{7946ECF9-9A9B-452D-AD67-F67187EF1815}" destId="{6826ED7F-9F13-4533-974B-62616E474396}" srcOrd="0" destOrd="0" presId="urn:microsoft.com/office/officeart/2005/8/layout/process4"/>
    <dgm:cxn modelId="{F3BA3EFD-03B4-49B8-8447-6689A9DD78D5}" type="presParOf" srcId="{E6F93BED-67A2-4E72-BFC4-664DB35B58C8}" destId="{3D1F37C0-AD5B-4FED-B396-113C23ED6794}" srcOrd="11" destOrd="0" presId="urn:microsoft.com/office/officeart/2005/8/layout/process4"/>
    <dgm:cxn modelId="{33BBC9FE-1C63-45C5-9020-F67C59C46620}" type="presParOf" srcId="{E6F93BED-67A2-4E72-BFC4-664DB35B58C8}" destId="{7412B468-E30A-4CD9-A833-E3A1211160E2}" srcOrd="12" destOrd="0" presId="urn:microsoft.com/office/officeart/2005/8/layout/process4"/>
    <dgm:cxn modelId="{619F9862-241C-4C7C-9767-5F5A8179FC02}" type="presParOf" srcId="{7412B468-E30A-4CD9-A833-E3A1211160E2}" destId="{5A732C19-6425-468D-8F11-8535253567D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AD8048-9F1B-46F3-A18D-FB3720C1F2BA}" type="doc">
      <dgm:prSet loTypeId="urn:microsoft.com/office/officeart/2005/8/layout/StepDownProcess" loCatId="process" qsTypeId="urn:microsoft.com/office/officeart/2005/8/quickstyle/simple1" qsCatId="simple" csTypeId="urn:microsoft.com/office/officeart/2005/8/colors/colorful3" csCatId="colorful" phldr="1"/>
      <dgm:spPr/>
      <dgm:t>
        <a:bodyPr/>
        <a:lstStyle/>
        <a:p>
          <a:endParaRPr lang="en-IN"/>
        </a:p>
      </dgm:t>
    </dgm:pt>
    <dgm:pt modelId="{7C2EEE4E-691D-4BFD-900C-64069CCA1DD2}">
      <dgm:prSet phldrT="[Text]"/>
      <dgm:spPr>
        <a:solidFill>
          <a:srgbClr val="7030A0"/>
        </a:solidFill>
      </dgm:spPr>
      <dgm:t>
        <a:bodyPr/>
        <a:lstStyle/>
        <a:p>
          <a:r>
            <a:rPr lang="en-US" b="1" dirty="0">
              <a:solidFill>
                <a:srgbClr val="FFFF00"/>
              </a:solidFill>
            </a:rPr>
            <a:t>Randomly Initialize the Population</a:t>
          </a:r>
          <a:endParaRPr lang="en-IN" b="1" dirty="0">
            <a:solidFill>
              <a:srgbClr val="FFFF00"/>
            </a:solidFill>
          </a:endParaRPr>
        </a:p>
      </dgm:t>
    </dgm:pt>
    <dgm:pt modelId="{E5AE6C98-63C0-4149-804A-AB1AF92CCFA4}" type="parTrans" cxnId="{E78739F4-F28B-40A6-B483-A7FA404207C4}">
      <dgm:prSet/>
      <dgm:spPr/>
      <dgm:t>
        <a:bodyPr/>
        <a:lstStyle/>
        <a:p>
          <a:endParaRPr lang="en-IN"/>
        </a:p>
      </dgm:t>
    </dgm:pt>
    <dgm:pt modelId="{71558C70-F19B-4E33-9FA4-816AA89880BE}" type="sibTrans" cxnId="{E78739F4-F28B-40A6-B483-A7FA404207C4}">
      <dgm:prSet/>
      <dgm:spPr/>
      <dgm:t>
        <a:bodyPr/>
        <a:lstStyle/>
        <a:p>
          <a:endParaRPr lang="en-IN"/>
        </a:p>
      </dgm:t>
    </dgm:pt>
    <dgm:pt modelId="{E683D762-D887-4F8C-9A05-5381F20E0E39}">
      <dgm:prSet phldrT="[Text]"/>
      <dgm:spPr/>
      <dgm:t>
        <a:bodyPr/>
        <a:lstStyle/>
        <a:p>
          <a:r>
            <a:rPr lang="en-US" b="1" dirty="0">
              <a:solidFill>
                <a:srgbClr val="FFFF00"/>
              </a:solidFill>
            </a:rPr>
            <a:t>Feed the Population as “INPUT” to the EC Algorithm</a:t>
          </a:r>
          <a:endParaRPr lang="en-IN" b="1" dirty="0">
            <a:solidFill>
              <a:srgbClr val="FFFF00"/>
            </a:solidFill>
          </a:endParaRPr>
        </a:p>
      </dgm:t>
    </dgm:pt>
    <dgm:pt modelId="{4B61D210-F117-4E4D-8725-3BF107BB80FC}" type="parTrans" cxnId="{6302BECE-A2C3-4FC0-8FC5-4337C7C47968}">
      <dgm:prSet/>
      <dgm:spPr/>
      <dgm:t>
        <a:bodyPr/>
        <a:lstStyle/>
        <a:p>
          <a:endParaRPr lang="en-IN"/>
        </a:p>
      </dgm:t>
    </dgm:pt>
    <dgm:pt modelId="{31CB9516-D9B5-4D83-A384-AECA35E30515}" type="sibTrans" cxnId="{6302BECE-A2C3-4FC0-8FC5-4337C7C47968}">
      <dgm:prSet/>
      <dgm:spPr/>
      <dgm:t>
        <a:bodyPr/>
        <a:lstStyle/>
        <a:p>
          <a:endParaRPr lang="en-IN"/>
        </a:p>
      </dgm:t>
    </dgm:pt>
    <dgm:pt modelId="{F3FB0BAC-5BC8-4A94-8876-72677B1D13C9}">
      <dgm:prSet phldrT="[Text]"/>
      <dgm:spPr/>
      <dgm:t>
        <a:bodyPr/>
        <a:lstStyle/>
        <a:p>
          <a:r>
            <a:rPr lang="en-US" b="1" dirty="0">
              <a:solidFill>
                <a:srgbClr val="FFFF00"/>
              </a:solidFill>
            </a:rPr>
            <a:t>Calculate the objective, update the population, and terminate the algorithm until termination criteria is met</a:t>
          </a:r>
          <a:endParaRPr lang="en-IN" b="1" dirty="0">
            <a:solidFill>
              <a:srgbClr val="FFFF00"/>
            </a:solidFill>
          </a:endParaRPr>
        </a:p>
      </dgm:t>
    </dgm:pt>
    <dgm:pt modelId="{5ACE9B6D-033C-49D8-98A2-9403177B9DC8}" type="parTrans" cxnId="{DB9C08B8-F204-4790-908D-608679606B30}">
      <dgm:prSet/>
      <dgm:spPr/>
      <dgm:t>
        <a:bodyPr/>
        <a:lstStyle/>
        <a:p>
          <a:endParaRPr lang="en-IN"/>
        </a:p>
      </dgm:t>
    </dgm:pt>
    <dgm:pt modelId="{465C9B30-BE75-40F6-BF7C-4ABFED1AD45E}" type="sibTrans" cxnId="{DB9C08B8-F204-4790-908D-608679606B30}">
      <dgm:prSet/>
      <dgm:spPr/>
      <dgm:t>
        <a:bodyPr/>
        <a:lstStyle/>
        <a:p>
          <a:endParaRPr lang="en-IN"/>
        </a:p>
      </dgm:t>
    </dgm:pt>
    <dgm:pt modelId="{A52C7DA8-2D61-4655-ACE0-74349D25F985}" type="pres">
      <dgm:prSet presAssocID="{8DAD8048-9F1B-46F3-A18D-FB3720C1F2BA}" presName="rootnode" presStyleCnt="0">
        <dgm:presLayoutVars>
          <dgm:chMax/>
          <dgm:chPref/>
          <dgm:dir/>
          <dgm:animLvl val="lvl"/>
        </dgm:presLayoutVars>
      </dgm:prSet>
      <dgm:spPr/>
    </dgm:pt>
    <dgm:pt modelId="{0DC60CC8-8CF5-4E4F-B33A-585B3B86A413}" type="pres">
      <dgm:prSet presAssocID="{7C2EEE4E-691D-4BFD-900C-64069CCA1DD2}" presName="composite" presStyleCnt="0"/>
      <dgm:spPr/>
    </dgm:pt>
    <dgm:pt modelId="{24915CA9-2193-4CD5-91DC-75FCF2383DF3}" type="pres">
      <dgm:prSet presAssocID="{7C2EEE4E-691D-4BFD-900C-64069CCA1DD2}" presName="bentUpArrow1" presStyleLbl="alignImgPlace1" presStyleIdx="0" presStyleCnt="2"/>
      <dgm:spPr/>
    </dgm:pt>
    <dgm:pt modelId="{B2CE4851-088E-488C-8E7D-ECE1F4FCCB75}" type="pres">
      <dgm:prSet presAssocID="{7C2EEE4E-691D-4BFD-900C-64069CCA1DD2}" presName="ParentText" presStyleLbl="node1" presStyleIdx="0" presStyleCnt="3">
        <dgm:presLayoutVars>
          <dgm:chMax val="1"/>
          <dgm:chPref val="1"/>
          <dgm:bulletEnabled val="1"/>
        </dgm:presLayoutVars>
      </dgm:prSet>
      <dgm:spPr/>
    </dgm:pt>
    <dgm:pt modelId="{B667CCF0-10DF-4CD5-ABC8-9C8C2EE7CD67}" type="pres">
      <dgm:prSet presAssocID="{7C2EEE4E-691D-4BFD-900C-64069CCA1DD2}" presName="ChildText" presStyleLbl="revTx" presStyleIdx="0" presStyleCnt="2">
        <dgm:presLayoutVars>
          <dgm:chMax val="0"/>
          <dgm:chPref val="0"/>
          <dgm:bulletEnabled val="1"/>
        </dgm:presLayoutVars>
      </dgm:prSet>
      <dgm:spPr/>
    </dgm:pt>
    <dgm:pt modelId="{279725DF-8C55-46DC-8196-A187340157F1}" type="pres">
      <dgm:prSet presAssocID="{71558C70-F19B-4E33-9FA4-816AA89880BE}" presName="sibTrans" presStyleCnt="0"/>
      <dgm:spPr/>
    </dgm:pt>
    <dgm:pt modelId="{A9B143CD-3599-42C6-8839-C4F28416A0BA}" type="pres">
      <dgm:prSet presAssocID="{E683D762-D887-4F8C-9A05-5381F20E0E39}" presName="composite" presStyleCnt="0"/>
      <dgm:spPr/>
    </dgm:pt>
    <dgm:pt modelId="{7948B833-2505-4457-8610-4F0A72D73334}" type="pres">
      <dgm:prSet presAssocID="{E683D762-D887-4F8C-9A05-5381F20E0E39}" presName="bentUpArrow1" presStyleLbl="alignImgPlace1" presStyleIdx="1" presStyleCnt="2"/>
      <dgm:spPr/>
    </dgm:pt>
    <dgm:pt modelId="{9C87DA19-2F62-470C-A814-1FB95E3FA77F}" type="pres">
      <dgm:prSet presAssocID="{E683D762-D887-4F8C-9A05-5381F20E0E39}" presName="ParentText" presStyleLbl="node1" presStyleIdx="1" presStyleCnt="3">
        <dgm:presLayoutVars>
          <dgm:chMax val="1"/>
          <dgm:chPref val="1"/>
          <dgm:bulletEnabled val="1"/>
        </dgm:presLayoutVars>
      </dgm:prSet>
      <dgm:spPr/>
    </dgm:pt>
    <dgm:pt modelId="{448408B3-0687-4431-8A65-C7A37CAF5C32}" type="pres">
      <dgm:prSet presAssocID="{E683D762-D887-4F8C-9A05-5381F20E0E39}" presName="ChildText" presStyleLbl="revTx" presStyleIdx="1" presStyleCnt="2">
        <dgm:presLayoutVars>
          <dgm:chMax val="0"/>
          <dgm:chPref val="0"/>
          <dgm:bulletEnabled val="1"/>
        </dgm:presLayoutVars>
      </dgm:prSet>
      <dgm:spPr/>
    </dgm:pt>
    <dgm:pt modelId="{11C37C3B-8E34-4E48-B576-28E8CE96B803}" type="pres">
      <dgm:prSet presAssocID="{31CB9516-D9B5-4D83-A384-AECA35E30515}" presName="sibTrans" presStyleCnt="0"/>
      <dgm:spPr/>
    </dgm:pt>
    <dgm:pt modelId="{930984F0-E200-4DC4-8304-707F0D08C441}" type="pres">
      <dgm:prSet presAssocID="{F3FB0BAC-5BC8-4A94-8876-72677B1D13C9}" presName="composite" presStyleCnt="0"/>
      <dgm:spPr/>
    </dgm:pt>
    <dgm:pt modelId="{170C3882-F2A7-4A19-AF0B-947949EE27AB}" type="pres">
      <dgm:prSet presAssocID="{F3FB0BAC-5BC8-4A94-8876-72677B1D13C9}" presName="ParentText" presStyleLbl="node1" presStyleIdx="2" presStyleCnt="3">
        <dgm:presLayoutVars>
          <dgm:chMax val="1"/>
          <dgm:chPref val="1"/>
          <dgm:bulletEnabled val="1"/>
        </dgm:presLayoutVars>
      </dgm:prSet>
      <dgm:spPr/>
    </dgm:pt>
  </dgm:ptLst>
  <dgm:cxnLst>
    <dgm:cxn modelId="{74771D06-BEC9-4A8F-B8EB-75420EAFA3C5}" type="presOf" srcId="{E683D762-D887-4F8C-9A05-5381F20E0E39}" destId="{9C87DA19-2F62-470C-A814-1FB95E3FA77F}" srcOrd="0" destOrd="0" presId="urn:microsoft.com/office/officeart/2005/8/layout/StepDownProcess"/>
    <dgm:cxn modelId="{3E8B082B-85DD-4B59-9C80-9C0CA1F88CE2}" type="presOf" srcId="{8DAD8048-9F1B-46F3-A18D-FB3720C1F2BA}" destId="{A52C7DA8-2D61-4655-ACE0-74349D25F985}" srcOrd="0" destOrd="0" presId="urn:microsoft.com/office/officeart/2005/8/layout/StepDownProcess"/>
    <dgm:cxn modelId="{0E556884-FEB2-4699-866D-C4EBA7FEF694}" type="presOf" srcId="{F3FB0BAC-5BC8-4A94-8876-72677B1D13C9}" destId="{170C3882-F2A7-4A19-AF0B-947949EE27AB}" srcOrd="0" destOrd="0" presId="urn:microsoft.com/office/officeart/2005/8/layout/StepDownProcess"/>
    <dgm:cxn modelId="{500038B5-82D0-4210-B6A0-49917FD89CF6}" type="presOf" srcId="{7C2EEE4E-691D-4BFD-900C-64069CCA1DD2}" destId="{B2CE4851-088E-488C-8E7D-ECE1F4FCCB75}" srcOrd="0" destOrd="0" presId="urn:microsoft.com/office/officeart/2005/8/layout/StepDownProcess"/>
    <dgm:cxn modelId="{DB9C08B8-F204-4790-908D-608679606B30}" srcId="{8DAD8048-9F1B-46F3-A18D-FB3720C1F2BA}" destId="{F3FB0BAC-5BC8-4A94-8876-72677B1D13C9}" srcOrd="2" destOrd="0" parTransId="{5ACE9B6D-033C-49D8-98A2-9403177B9DC8}" sibTransId="{465C9B30-BE75-40F6-BF7C-4ABFED1AD45E}"/>
    <dgm:cxn modelId="{6302BECE-A2C3-4FC0-8FC5-4337C7C47968}" srcId="{8DAD8048-9F1B-46F3-A18D-FB3720C1F2BA}" destId="{E683D762-D887-4F8C-9A05-5381F20E0E39}" srcOrd="1" destOrd="0" parTransId="{4B61D210-F117-4E4D-8725-3BF107BB80FC}" sibTransId="{31CB9516-D9B5-4D83-A384-AECA35E30515}"/>
    <dgm:cxn modelId="{E78739F4-F28B-40A6-B483-A7FA404207C4}" srcId="{8DAD8048-9F1B-46F3-A18D-FB3720C1F2BA}" destId="{7C2EEE4E-691D-4BFD-900C-64069CCA1DD2}" srcOrd="0" destOrd="0" parTransId="{E5AE6C98-63C0-4149-804A-AB1AF92CCFA4}" sibTransId="{71558C70-F19B-4E33-9FA4-816AA89880BE}"/>
    <dgm:cxn modelId="{7DA05935-D5E4-4740-8924-07EDC240B45F}" type="presParOf" srcId="{A52C7DA8-2D61-4655-ACE0-74349D25F985}" destId="{0DC60CC8-8CF5-4E4F-B33A-585B3B86A413}" srcOrd="0" destOrd="0" presId="urn:microsoft.com/office/officeart/2005/8/layout/StepDownProcess"/>
    <dgm:cxn modelId="{3324299C-8CF2-4EBF-9FF9-C2160019F803}" type="presParOf" srcId="{0DC60CC8-8CF5-4E4F-B33A-585B3B86A413}" destId="{24915CA9-2193-4CD5-91DC-75FCF2383DF3}" srcOrd="0" destOrd="0" presId="urn:microsoft.com/office/officeart/2005/8/layout/StepDownProcess"/>
    <dgm:cxn modelId="{AFA955B9-237D-4942-BDD7-B3FF5863BEF6}" type="presParOf" srcId="{0DC60CC8-8CF5-4E4F-B33A-585B3B86A413}" destId="{B2CE4851-088E-488C-8E7D-ECE1F4FCCB75}" srcOrd="1" destOrd="0" presId="urn:microsoft.com/office/officeart/2005/8/layout/StepDownProcess"/>
    <dgm:cxn modelId="{C985BFBA-1918-45DD-A9BE-E34D891F03ED}" type="presParOf" srcId="{0DC60CC8-8CF5-4E4F-B33A-585B3B86A413}" destId="{B667CCF0-10DF-4CD5-ABC8-9C8C2EE7CD67}" srcOrd="2" destOrd="0" presId="urn:microsoft.com/office/officeart/2005/8/layout/StepDownProcess"/>
    <dgm:cxn modelId="{09FA23A8-09EA-4DCF-BC7B-84D1FB178327}" type="presParOf" srcId="{A52C7DA8-2D61-4655-ACE0-74349D25F985}" destId="{279725DF-8C55-46DC-8196-A187340157F1}" srcOrd="1" destOrd="0" presId="urn:microsoft.com/office/officeart/2005/8/layout/StepDownProcess"/>
    <dgm:cxn modelId="{C401135E-7CC5-46CD-B82A-7267F26E19D5}" type="presParOf" srcId="{A52C7DA8-2D61-4655-ACE0-74349D25F985}" destId="{A9B143CD-3599-42C6-8839-C4F28416A0BA}" srcOrd="2" destOrd="0" presId="urn:microsoft.com/office/officeart/2005/8/layout/StepDownProcess"/>
    <dgm:cxn modelId="{F1DB73FE-882E-4381-8451-CFCCA46BD63C}" type="presParOf" srcId="{A9B143CD-3599-42C6-8839-C4F28416A0BA}" destId="{7948B833-2505-4457-8610-4F0A72D73334}" srcOrd="0" destOrd="0" presId="urn:microsoft.com/office/officeart/2005/8/layout/StepDownProcess"/>
    <dgm:cxn modelId="{CEE2C55C-A7AA-438A-B218-C54FAFA9E70A}" type="presParOf" srcId="{A9B143CD-3599-42C6-8839-C4F28416A0BA}" destId="{9C87DA19-2F62-470C-A814-1FB95E3FA77F}" srcOrd="1" destOrd="0" presId="urn:microsoft.com/office/officeart/2005/8/layout/StepDownProcess"/>
    <dgm:cxn modelId="{C83F18FF-782E-43B8-877C-AF6886D68037}" type="presParOf" srcId="{A9B143CD-3599-42C6-8839-C4F28416A0BA}" destId="{448408B3-0687-4431-8A65-C7A37CAF5C32}" srcOrd="2" destOrd="0" presId="urn:microsoft.com/office/officeart/2005/8/layout/StepDownProcess"/>
    <dgm:cxn modelId="{C67C4B33-327D-482D-9246-50A798E5BE55}" type="presParOf" srcId="{A52C7DA8-2D61-4655-ACE0-74349D25F985}" destId="{11C37C3B-8E34-4E48-B576-28E8CE96B803}" srcOrd="3" destOrd="0" presId="urn:microsoft.com/office/officeart/2005/8/layout/StepDownProcess"/>
    <dgm:cxn modelId="{63D3F9E9-BC24-4A2A-A473-5A5BC1C2BF37}" type="presParOf" srcId="{A52C7DA8-2D61-4655-ACE0-74349D25F985}" destId="{930984F0-E200-4DC4-8304-707F0D08C441}" srcOrd="4" destOrd="0" presId="urn:microsoft.com/office/officeart/2005/8/layout/StepDownProcess"/>
    <dgm:cxn modelId="{27886532-8DCC-4C63-A710-AFD6FEFD992D}" type="presParOf" srcId="{930984F0-E200-4DC4-8304-707F0D08C441}" destId="{170C3882-F2A7-4A19-AF0B-947949EE27AB}"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D68532-BE38-4A07-98ED-A78BAE61BC06}"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en-IN"/>
        </a:p>
      </dgm:t>
    </dgm:pt>
    <dgm:pt modelId="{110F8B26-8520-4BA2-B4BE-293554E1E6D1}">
      <dgm:prSet phldrT="[Text]"/>
      <dgm:spPr/>
      <dgm:t>
        <a:bodyPr/>
        <a:lstStyle/>
        <a:p>
          <a:r>
            <a:rPr lang="en-US" dirty="0"/>
            <a:t>Evolutionary Computing</a:t>
          </a:r>
          <a:endParaRPr lang="en-IN" dirty="0"/>
        </a:p>
      </dgm:t>
    </dgm:pt>
    <dgm:pt modelId="{0E6A6A8D-5B53-4B15-8A57-2DD02F6316E5}" type="parTrans" cxnId="{C8F11A3A-091E-473C-B15A-FD349CCFEE84}">
      <dgm:prSet/>
      <dgm:spPr/>
      <dgm:t>
        <a:bodyPr/>
        <a:lstStyle/>
        <a:p>
          <a:endParaRPr lang="en-IN"/>
        </a:p>
      </dgm:t>
    </dgm:pt>
    <dgm:pt modelId="{94475456-5AC7-41BC-9D9F-4F80312E0D31}" type="sibTrans" cxnId="{C8F11A3A-091E-473C-B15A-FD349CCFEE84}">
      <dgm:prSet/>
      <dgm:spPr/>
      <dgm:t>
        <a:bodyPr/>
        <a:lstStyle/>
        <a:p>
          <a:endParaRPr lang="en-IN"/>
        </a:p>
      </dgm:t>
    </dgm:pt>
    <dgm:pt modelId="{4906D1DD-EAFF-406B-932F-EDC5E8939CF7}">
      <dgm:prSet phldrT="[Text]"/>
      <dgm:spPr/>
      <dgm:t>
        <a:bodyPr/>
        <a:lstStyle/>
        <a:p>
          <a:r>
            <a:rPr lang="en-US" dirty="0"/>
            <a:t>Particle Swarm Optimization(PSO)</a:t>
          </a:r>
          <a:endParaRPr lang="en-IN" dirty="0"/>
        </a:p>
      </dgm:t>
    </dgm:pt>
    <dgm:pt modelId="{3856609C-9E8A-4B81-9E71-AA772FFBD053}" type="parTrans" cxnId="{27DA2DA8-3F89-45BA-BDA6-90BF5883A73C}">
      <dgm:prSet/>
      <dgm:spPr/>
      <dgm:t>
        <a:bodyPr/>
        <a:lstStyle/>
        <a:p>
          <a:endParaRPr lang="en-IN"/>
        </a:p>
      </dgm:t>
    </dgm:pt>
    <dgm:pt modelId="{A7D1A749-592D-469E-B804-A2B7E3310B81}" type="sibTrans" cxnId="{27DA2DA8-3F89-45BA-BDA6-90BF5883A73C}">
      <dgm:prSet/>
      <dgm:spPr/>
      <dgm:t>
        <a:bodyPr/>
        <a:lstStyle/>
        <a:p>
          <a:endParaRPr lang="en-IN"/>
        </a:p>
      </dgm:t>
    </dgm:pt>
    <dgm:pt modelId="{0775A7A7-7142-4079-8320-ED1AA5B1E52A}">
      <dgm:prSet phldrT="[Text]"/>
      <dgm:spPr/>
      <dgm:t>
        <a:bodyPr/>
        <a:lstStyle/>
        <a:p>
          <a:r>
            <a:rPr lang="en-US" dirty="0"/>
            <a:t>Genetic Algorithm(GA)</a:t>
          </a:r>
          <a:endParaRPr lang="en-IN" dirty="0"/>
        </a:p>
      </dgm:t>
    </dgm:pt>
    <dgm:pt modelId="{0B740F65-75D7-40F1-81AD-27ACA37B52F9}" type="parTrans" cxnId="{B50D5D37-4C77-427E-8890-F983579485A3}">
      <dgm:prSet/>
      <dgm:spPr/>
      <dgm:t>
        <a:bodyPr/>
        <a:lstStyle/>
        <a:p>
          <a:endParaRPr lang="en-IN"/>
        </a:p>
      </dgm:t>
    </dgm:pt>
    <dgm:pt modelId="{1EE1B72E-3584-4DF4-BE9E-74968EB084A4}" type="sibTrans" cxnId="{B50D5D37-4C77-427E-8890-F983579485A3}">
      <dgm:prSet/>
      <dgm:spPr/>
      <dgm:t>
        <a:bodyPr/>
        <a:lstStyle/>
        <a:p>
          <a:endParaRPr lang="en-IN"/>
        </a:p>
      </dgm:t>
    </dgm:pt>
    <dgm:pt modelId="{C597EB97-6C29-45AB-AFC3-D9E02352A821}" type="pres">
      <dgm:prSet presAssocID="{9BD68532-BE38-4A07-98ED-A78BAE61BC06}" presName="hierChild1" presStyleCnt="0">
        <dgm:presLayoutVars>
          <dgm:orgChart val="1"/>
          <dgm:chPref val="1"/>
          <dgm:dir/>
          <dgm:animOne val="branch"/>
          <dgm:animLvl val="lvl"/>
          <dgm:resizeHandles/>
        </dgm:presLayoutVars>
      </dgm:prSet>
      <dgm:spPr/>
    </dgm:pt>
    <dgm:pt modelId="{24BE1A28-42F7-46A1-B97B-E6E2587AAB9C}" type="pres">
      <dgm:prSet presAssocID="{110F8B26-8520-4BA2-B4BE-293554E1E6D1}" presName="hierRoot1" presStyleCnt="0">
        <dgm:presLayoutVars>
          <dgm:hierBranch val="init"/>
        </dgm:presLayoutVars>
      </dgm:prSet>
      <dgm:spPr/>
    </dgm:pt>
    <dgm:pt modelId="{79DA65BC-9BA7-43F3-8754-CB0E04C0B4DC}" type="pres">
      <dgm:prSet presAssocID="{110F8B26-8520-4BA2-B4BE-293554E1E6D1}" presName="rootComposite1" presStyleCnt="0"/>
      <dgm:spPr/>
    </dgm:pt>
    <dgm:pt modelId="{ACF99437-71E2-4E5E-9CBB-278867A873B9}" type="pres">
      <dgm:prSet presAssocID="{110F8B26-8520-4BA2-B4BE-293554E1E6D1}" presName="rootText1" presStyleLbl="node0" presStyleIdx="0" presStyleCnt="1">
        <dgm:presLayoutVars>
          <dgm:chPref val="3"/>
        </dgm:presLayoutVars>
      </dgm:prSet>
      <dgm:spPr/>
    </dgm:pt>
    <dgm:pt modelId="{29C7FC9B-C404-4B8D-8839-499EA7C2B0FD}" type="pres">
      <dgm:prSet presAssocID="{110F8B26-8520-4BA2-B4BE-293554E1E6D1}" presName="rootConnector1" presStyleLbl="node1" presStyleIdx="0" presStyleCnt="0"/>
      <dgm:spPr/>
    </dgm:pt>
    <dgm:pt modelId="{4E6983DB-3626-4B3C-807D-672BFA6E8B5E}" type="pres">
      <dgm:prSet presAssocID="{110F8B26-8520-4BA2-B4BE-293554E1E6D1}" presName="hierChild2" presStyleCnt="0"/>
      <dgm:spPr/>
    </dgm:pt>
    <dgm:pt modelId="{14DE904D-2C26-4106-B981-D64016853532}" type="pres">
      <dgm:prSet presAssocID="{0B740F65-75D7-40F1-81AD-27ACA37B52F9}" presName="Name37" presStyleLbl="parChTrans1D2" presStyleIdx="0" presStyleCnt="2"/>
      <dgm:spPr/>
    </dgm:pt>
    <dgm:pt modelId="{6D2CF359-571F-44E5-9B49-BA34C88969EA}" type="pres">
      <dgm:prSet presAssocID="{0775A7A7-7142-4079-8320-ED1AA5B1E52A}" presName="hierRoot2" presStyleCnt="0">
        <dgm:presLayoutVars>
          <dgm:hierBranch val="init"/>
        </dgm:presLayoutVars>
      </dgm:prSet>
      <dgm:spPr/>
    </dgm:pt>
    <dgm:pt modelId="{C091CB1F-92A4-482F-800F-3B83F067A83F}" type="pres">
      <dgm:prSet presAssocID="{0775A7A7-7142-4079-8320-ED1AA5B1E52A}" presName="rootComposite" presStyleCnt="0"/>
      <dgm:spPr/>
    </dgm:pt>
    <dgm:pt modelId="{C25EC17D-CDB6-4978-8A35-3EAB6D0DC734}" type="pres">
      <dgm:prSet presAssocID="{0775A7A7-7142-4079-8320-ED1AA5B1E52A}" presName="rootText" presStyleLbl="node2" presStyleIdx="0" presStyleCnt="2">
        <dgm:presLayoutVars>
          <dgm:chPref val="3"/>
        </dgm:presLayoutVars>
      </dgm:prSet>
      <dgm:spPr/>
    </dgm:pt>
    <dgm:pt modelId="{D732C23B-E41F-40AD-98F6-FA32FAF33FEC}" type="pres">
      <dgm:prSet presAssocID="{0775A7A7-7142-4079-8320-ED1AA5B1E52A}" presName="rootConnector" presStyleLbl="node2" presStyleIdx="0" presStyleCnt="2"/>
      <dgm:spPr/>
    </dgm:pt>
    <dgm:pt modelId="{1DF88709-C46D-46EE-946A-5F5015236B5D}" type="pres">
      <dgm:prSet presAssocID="{0775A7A7-7142-4079-8320-ED1AA5B1E52A}" presName="hierChild4" presStyleCnt="0"/>
      <dgm:spPr/>
    </dgm:pt>
    <dgm:pt modelId="{4964252E-028B-4661-AFDD-A8E45CCE508D}" type="pres">
      <dgm:prSet presAssocID="{0775A7A7-7142-4079-8320-ED1AA5B1E52A}" presName="hierChild5" presStyleCnt="0"/>
      <dgm:spPr/>
    </dgm:pt>
    <dgm:pt modelId="{455564DD-532C-4CA6-A156-8BC4F3D8912C}" type="pres">
      <dgm:prSet presAssocID="{3856609C-9E8A-4B81-9E71-AA772FFBD053}" presName="Name37" presStyleLbl="parChTrans1D2" presStyleIdx="1" presStyleCnt="2"/>
      <dgm:spPr/>
    </dgm:pt>
    <dgm:pt modelId="{4C671F4A-E045-42E0-98E1-53CF0B6E6EBB}" type="pres">
      <dgm:prSet presAssocID="{4906D1DD-EAFF-406B-932F-EDC5E8939CF7}" presName="hierRoot2" presStyleCnt="0">
        <dgm:presLayoutVars>
          <dgm:hierBranch val="init"/>
        </dgm:presLayoutVars>
      </dgm:prSet>
      <dgm:spPr/>
    </dgm:pt>
    <dgm:pt modelId="{A01B6469-71FD-4E40-9B73-3BAEF847DA37}" type="pres">
      <dgm:prSet presAssocID="{4906D1DD-EAFF-406B-932F-EDC5E8939CF7}" presName="rootComposite" presStyleCnt="0"/>
      <dgm:spPr/>
    </dgm:pt>
    <dgm:pt modelId="{8BC386CD-C436-4CC7-9E42-CDCDCF3CF64C}" type="pres">
      <dgm:prSet presAssocID="{4906D1DD-EAFF-406B-932F-EDC5E8939CF7}" presName="rootText" presStyleLbl="node2" presStyleIdx="1" presStyleCnt="2">
        <dgm:presLayoutVars>
          <dgm:chPref val="3"/>
        </dgm:presLayoutVars>
      </dgm:prSet>
      <dgm:spPr/>
    </dgm:pt>
    <dgm:pt modelId="{199DB204-7E92-408E-A86F-6051668462AC}" type="pres">
      <dgm:prSet presAssocID="{4906D1DD-EAFF-406B-932F-EDC5E8939CF7}" presName="rootConnector" presStyleLbl="node2" presStyleIdx="1" presStyleCnt="2"/>
      <dgm:spPr/>
    </dgm:pt>
    <dgm:pt modelId="{D637C81B-8FB2-42EE-8CCE-8572A8CB8694}" type="pres">
      <dgm:prSet presAssocID="{4906D1DD-EAFF-406B-932F-EDC5E8939CF7}" presName="hierChild4" presStyleCnt="0"/>
      <dgm:spPr/>
    </dgm:pt>
    <dgm:pt modelId="{CF6C30B8-BDE4-4725-A767-4AE4F0F757AC}" type="pres">
      <dgm:prSet presAssocID="{4906D1DD-EAFF-406B-932F-EDC5E8939CF7}" presName="hierChild5" presStyleCnt="0"/>
      <dgm:spPr/>
    </dgm:pt>
    <dgm:pt modelId="{F0DD6FB9-4E56-4C2A-9CDE-161D49596047}" type="pres">
      <dgm:prSet presAssocID="{110F8B26-8520-4BA2-B4BE-293554E1E6D1}" presName="hierChild3" presStyleCnt="0"/>
      <dgm:spPr/>
    </dgm:pt>
  </dgm:ptLst>
  <dgm:cxnLst>
    <dgm:cxn modelId="{90096325-9974-4335-AAF5-13D8AB23529F}" type="presOf" srcId="{3856609C-9E8A-4B81-9E71-AA772FFBD053}" destId="{455564DD-532C-4CA6-A156-8BC4F3D8912C}" srcOrd="0" destOrd="0" presId="urn:microsoft.com/office/officeart/2005/8/layout/orgChart1"/>
    <dgm:cxn modelId="{94DB8E2E-0512-4463-9EB5-4E6C3F704660}" type="presOf" srcId="{0775A7A7-7142-4079-8320-ED1AA5B1E52A}" destId="{C25EC17D-CDB6-4978-8A35-3EAB6D0DC734}" srcOrd="0" destOrd="0" presId="urn:microsoft.com/office/officeart/2005/8/layout/orgChart1"/>
    <dgm:cxn modelId="{B50D5D37-4C77-427E-8890-F983579485A3}" srcId="{110F8B26-8520-4BA2-B4BE-293554E1E6D1}" destId="{0775A7A7-7142-4079-8320-ED1AA5B1E52A}" srcOrd="0" destOrd="0" parTransId="{0B740F65-75D7-40F1-81AD-27ACA37B52F9}" sibTransId="{1EE1B72E-3584-4DF4-BE9E-74968EB084A4}"/>
    <dgm:cxn modelId="{7FAAF939-C1D4-4778-B301-7925E087C518}" type="presOf" srcId="{4906D1DD-EAFF-406B-932F-EDC5E8939CF7}" destId="{199DB204-7E92-408E-A86F-6051668462AC}" srcOrd="1" destOrd="0" presId="urn:microsoft.com/office/officeart/2005/8/layout/orgChart1"/>
    <dgm:cxn modelId="{C8F11A3A-091E-473C-B15A-FD349CCFEE84}" srcId="{9BD68532-BE38-4A07-98ED-A78BAE61BC06}" destId="{110F8B26-8520-4BA2-B4BE-293554E1E6D1}" srcOrd="0" destOrd="0" parTransId="{0E6A6A8D-5B53-4B15-8A57-2DD02F6316E5}" sibTransId="{94475456-5AC7-41BC-9D9F-4F80312E0D31}"/>
    <dgm:cxn modelId="{E2C1083E-4EF7-4DCE-9683-86AF4FE20FD6}" type="presOf" srcId="{9BD68532-BE38-4A07-98ED-A78BAE61BC06}" destId="{C597EB97-6C29-45AB-AFC3-D9E02352A821}" srcOrd="0" destOrd="0" presId="urn:microsoft.com/office/officeart/2005/8/layout/orgChart1"/>
    <dgm:cxn modelId="{E8FE6785-2161-4E4D-9981-A01B3453B884}" type="presOf" srcId="{110F8B26-8520-4BA2-B4BE-293554E1E6D1}" destId="{29C7FC9B-C404-4B8D-8839-499EA7C2B0FD}" srcOrd="1" destOrd="0" presId="urn:microsoft.com/office/officeart/2005/8/layout/orgChart1"/>
    <dgm:cxn modelId="{27DA2DA8-3F89-45BA-BDA6-90BF5883A73C}" srcId="{110F8B26-8520-4BA2-B4BE-293554E1E6D1}" destId="{4906D1DD-EAFF-406B-932F-EDC5E8939CF7}" srcOrd="1" destOrd="0" parTransId="{3856609C-9E8A-4B81-9E71-AA772FFBD053}" sibTransId="{A7D1A749-592D-469E-B804-A2B7E3310B81}"/>
    <dgm:cxn modelId="{E86C86CC-1E86-42CC-B9FE-324CB07B40DC}" type="presOf" srcId="{0B740F65-75D7-40F1-81AD-27ACA37B52F9}" destId="{14DE904D-2C26-4106-B981-D64016853532}" srcOrd="0" destOrd="0" presId="urn:microsoft.com/office/officeart/2005/8/layout/orgChart1"/>
    <dgm:cxn modelId="{915682D4-FC5C-4598-BB53-3C7234B969D3}" type="presOf" srcId="{0775A7A7-7142-4079-8320-ED1AA5B1E52A}" destId="{D732C23B-E41F-40AD-98F6-FA32FAF33FEC}" srcOrd="1" destOrd="0" presId="urn:microsoft.com/office/officeart/2005/8/layout/orgChart1"/>
    <dgm:cxn modelId="{A5F64CEC-0C5B-4B1F-AE15-624D81C059C1}" type="presOf" srcId="{4906D1DD-EAFF-406B-932F-EDC5E8939CF7}" destId="{8BC386CD-C436-4CC7-9E42-CDCDCF3CF64C}" srcOrd="0" destOrd="0" presId="urn:microsoft.com/office/officeart/2005/8/layout/orgChart1"/>
    <dgm:cxn modelId="{B621A4FE-DD55-45C7-BA4A-C3CA9B78EBCD}" type="presOf" srcId="{110F8B26-8520-4BA2-B4BE-293554E1E6D1}" destId="{ACF99437-71E2-4E5E-9CBB-278867A873B9}" srcOrd="0" destOrd="0" presId="urn:microsoft.com/office/officeart/2005/8/layout/orgChart1"/>
    <dgm:cxn modelId="{A03BD6FA-D75A-401E-82A7-7306B27C4736}" type="presParOf" srcId="{C597EB97-6C29-45AB-AFC3-D9E02352A821}" destId="{24BE1A28-42F7-46A1-B97B-E6E2587AAB9C}" srcOrd="0" destOrd="0" presId="urn:microsoft.com/office/officeart/2005/8/layout/orgChart1"/>
    <dgm:cxn modelId="{9DE6805E-67AB-478C-B7E6-CCD988493A74}" type="presParOf" srcId="{24BE1A28-42F7-46A1-B97B-E6E2587AAB9C}" destId="{79DA65BC-9BA7-43F3-8754-CB0E04C0B4DC}" srcOrd="0" destOrd="0" presId="urn:microsoft.com/office/officeart/2005/8/layout/orgChart1"/>
    <dgm:cxn modelId="{7025E6A3-6FF8-4101-BD47-3969A3B476CD}" type="presParOf" srcId="{79DA65BC-9BA7-43F3-8754-CB0E04C0B4DC}" destId="{ACF99437-71E2-4E5E-9CBB-278867A873B9}" srcOrd="0" destOrd="0" presId="urn:microsoft.com/office/officeart/2005/8/layout/orgChart1"/>
    <dgm:cxn modelId="{834DA12E-543E-4081-ACCF-262178E30AB8}" type="presParOf" srcId="{79DA65BC-9BA7-43F3-8754-CB0E04C0B4DC}" destId="{29C7FC9B-C404-4B8D-8839-499EA7C2B0FD}" srcOrd="1" destOrd="0" presId="urn:microsoft.com/office/officeart/2005/8/layout/orgChart1"/>
    <dgm:cxn modelId="{7CF1EE56-698A-496B-A978-2E6A909AF9E1}" type="presParOf" srcId="{24BE1A28-42F7-46A1-B97B-E6E2587AAB9C}" destId="{4E6983DB-3626-4B3C-807D-672BFA6E8B5E}" srcOrd="1" destOrd="0" presId="urn:microsoft.com/office/officeart/2005/8/layout/orgChart1"/>
    <dgm:cxn modelId="{DE4EE740-88CE-4703-AD2F-A784D4D9BC92}" type="presParOf" srcId="{4E6983DB-3626-4B3C-807D-672BFA6E8B5E}" destId="{14DE904D-2C26-4106-B981-D64016853532}" srcOrd="0" destOrd="0" presId="urn:microsoft.com/office/officeart/2005/8/layout/orgChart1"/>
    <dgm:cxn modelId="{0BAF35BE-CA5F-47B0-B4C7-9A1717EEF4F7}" type="presParOf" srcId="{4E6983DB-3626-4B3C-807D-672BFA6E8B5E}" destId="{6D2CF359-571F-44E5-9B49-BA34C88969EA}" srcOrd="1" destOrd="0" presId="urn:microsoft.com/office/officeart/2005/8/layout/orgChart1"/>
    <dgm:cxn modelId="{D177E563-5EA6-4049-BAFA-7B837E13CB4A}" type="presParOf" srcId="{6D2CF359-571F-44E5-9B49-BA34C88969EA}" destId="{C091CB1F-92A4-482F-800F-3B83F067A83F}" srcOrd="0" destOrd="0" presId="urn:microsoft.com/office/officeart/2005/8/layout/orgChart1"/>
    <dgm:cxn modelId="{031A58CA-95A5-49F2-BE2E-A1B8C175E247}" type="presParOf" srcId="{C091CB1F-92A4-482F-800F-3B83F067A83F}" destId="{C25EC17D-CDB6-4978-8A35-3EAB6D0DC734}" srcOrd="0" destOrd="0" presId="urn:microsoft.com/office/officeart/2005/8/layout/orgChart1"/>
    <dgm:cxn modelId="{24DB7997-7225-48E6-B93F-D05A6F12BF60}" type="presParOf" srcId="{C091CB1F-92A4-482F-800F-3B83F067A83F}" destId="{D732C23B-E41F-40AD-98F6-FA32FAF33FEC}" srcOrd="1" destOrd="0" presId="urn:microsoft.com/office/officeart/2005/8/layout/orgChart1"/>
    <dgm:cxn modelId="{ED7CB6ED-50E0-481E-9786-6B8B9F4D57C2}" type="presParOf" srcId="{6D2CF359-571F-44E5-9B49-BA34C88969EA}" destId="{1DF88709-C46D-46EE-946A-5F5015236B5D}" srcOrd="1" destOrd="0" presId="urn:microsoft.com/office/officeart/2005/8/layout/orgChart1"/>
    <dgm:cxn modelId="{DAA519AA-C4B9-493B-B917-7D64723C7363}" type="presParOf" srcId="{6D2CF359-571F-44E5-9B49-BA34C88969EA}" destId="{4964252E-028B-4661-AFDD-A8E45CCE508D}" srcOrd="2" destOrd="0" presId="urn:microsoft.com/office/officeart/2005/8/layout/orgChart1"/>
    <dgm:cxn modelId="{F6C13502-0D85-4E9F-95AD-3BA69ADE3B46}" type="presParOf" srcId="{4E6983DB-3626-4B3C-807D-672BFA6E8B5E}" destId="{455564DD-532C-4CA6-A156-8BC4F3D8912C}" srcOrd="2" destOrd="0" presId="urn:microsoft.com/office/officeart/2005/8/layout/orgChart1"/>
    <dgm:cxn modelId="{BC7A9AE4-B1AE-4D1E-859B-311D426D1DBF}" type="presParOf" srcId="{4E6983DB-3626-4B3C-807D-672BFA6E8B5E}" destId="{4C671F4A-E045-42E0-98E1-53CF0B6E6EBB}" srcOrd="3" destOrd="0" presId="urn:microsoft.com/office/officeart/2005/8/layout/orgChart1"/>
    <dgm:cxn modelId="{D330EAC1-317F-44C9-8C95-6C0C587B92D8}" type="presParOf" srcId="{4C671F4A-E045-42E0-98E1-53CF0B6E6EBB}" destId="{A01B6469-71FD-4E40-9B73-3BAEF847DA37}" srcOrd="0" destOrd="0" presId="urn:microsoft.com/office/officeart/2005/8/layout/orgChart1"/>
    <dgm:cxn modelId="{C40AE024-9D76-40B7-B7EC-1689F141C012}" type="presParOf" srcId="{A01B6469-71FD-4E40-9B73-3BAEF847DA37}" destId="{8BC386CD-C436-4CC7-9E42-CDCDCF3CF64C}" srcOrd="0" destOrd="0" presId="urn:microsoft.com/office/officeart/2005/8/layout/orgChart1"/>
    <dgm:cxn modelId="{4620CDCF-FC6A-4B94-BED6-0AA171C81F05}" type="presParOf" srcId="{A01B6469-71FD-4E40-9B73-3BAEF847DA37}" destId="{199DB204-7E92-408E-A86F-6051668462AC}" srcOrd="1" destOrd="0" presId="urn:microsoft.com/office/officeart/2005/8/layout/orgChart1"/>
    <dgm:cxn modelId="{F25BE9E1-51A0-4C6B-983D-9318536D986C}" type="presParOf" srcId="{4C671F4A-E045-42E0-98E1-53CF0B6E6EBB}" destId="{D637C81B-8FB2-42EE-8CCE-8572A8CB8694}" srcOrd="1" destOrd="0" presId="urn:microsoft.com/office/officeart/2005/8/layout/orgChart1"/>
    <dgm:cxn modelId="{10AB8730-02A2-402B-AB12-BE90EBDA6838}" type="presParOf" srcId="{4C671F4A-E045-42E0-98E1-53CF0B6E6EBB}" destId="{CF6C30B8-BDE4-4725-A767-4AE4F0F757AC}" srcOrd="2" destOrd="0" presId="urn:microsoft.com/office/officeart/2005/8/layout/orgChart1"/>
    <dgm:cxn modelId="{88801BA0-414F-4AA1-8613-EFE940FF6826}" type="presParOf" srcId="{24BE1A28-42F7-46A1-B97B-E6E2587AAB9C}" destId="{F0DD6FB9-4E56-4C2A-9CDE-161D4959604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D85204-8814-480B-BA07-04C2503B413B}" type="doc">
      <dgm:prSet loTypeId="urn:microsoft.com/office/officeart/2005/8/layout/cycle2" loCatId="cycle" qsTypeId="urn:microsoft.com/office/officeart/2005/8/quickstyle/3d1" qsCatId="3D" csTypeId="urn:microsoft.com/office/officeart/2005/8/colors/colorful5" csCatId="colorful" phldr="1"/>
      <dgm:spPr/>
      <dgm:t>
        <a:bodyPr/>
        <a:lstStyle/>
        <a:p>
          <a:endParaRPr lang="en-IN"/>
        </a:p>
      </dgm:t>
    </dgm:pt>
    <dgm:pt modelId="{7CFC9644-31FD-4DF4-A8F6-D6BE6BAB0974}">
      <dgm:prSet phldrT="[Text]" custT="1"/>
      <dgm:spPr/>
      <dgm:t>
        <a:bodyPr/>
        <a:lstStyle/>
        <a:p>
          <a:r>
            <a:rPr lang="en-US" sz="1500" b="0" cap="none" spc="0">
              <a:ln w="0"/>
              <a:solidFill>
                <a:schemeClr val="tx1"/>
              </a:solidFill>
              <a:effectLst>
                <a:outerShdw blurRad="38100" dist="19050" dir="2700000" algn="tl" rotWithShape="0">
                  <a:schemeClr val="dk1">
                    <a:alpha val="40000"/>
                  </a:schemeClr>
                </a:outerShdw>
              </a:effectLst>
            </a:rPr>
            <a:t>Updation of Population</a:t>
          </a:r>
          <a:endParaRPr lang="en-IN" sz="1500" b="0" cap="none" spc="0" dirty="0">
            <a:ln w="0"/>
            <a:solidFill>
              <a:schemeClr val="tx1"/>
            </a:solidFill>
            <a:effectLst>
              <a:outerShdw blurRad="38100" dist="19050" dir="2700000" algn="tl" rotWithShape="0">
                <a:schemeClr val="dk1">
                  <a:alpha val="40000"/>
                </a:schemeClr>
              </a:outerShdw>
            </a:effectLst>
          </a:endParaRPr>
        </a:p>
      </dgm:t>
    </dgm:pt>
    <dgm:pt modelId="{025A2723-087D-481E-AB71-173F29A88D71}" type="parTrans" cxnId="{C7E914E6-D655-4F5D-BB5D-BC73126E631F}">
      <dgm:prSet/>
      <dgm:spPr/>
      <dgm:t>
        <a:bodyPr/>
        <a:lstStyle/>
        <a:p>
          <a:endParaRPr lang="en-IN"/>
        </a:p>
      </dgm:t>
    </dgm:pt>
    <dgm:pt modelId="{11E66B31-81B5-495A-9BF8-649E4D89C476}" type="sibTrans" cxnId="{C7E914E6-D655-4F5D-BB5D-BC73126E631F}">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F9F0655F-6A84-4E7A-A373-22242460E16C}">
      <dgm:prSet phldrT="[Text]" custT="1"/>
      <dgm:spPr/>
      <dgm:t>
        <a:bodyPr/>
        <a:lstStyle/>
        <a:p>
          <a:r>
            <a:rPr lang="en-US" sz="1500" b="0" cap="none" spc="0">
              <a:ln w="0"/>
              <a:solidFill>
                <a:schemeClr val="tx1"/>
              </a:solidFill>
              <a:effectLst>
                <a:outerShdw blurRad="38100" dist="19050" dir="2700000" algn="tl" rotWithShape="0">
                  <a:schemeClr val="dk1">
                    <a:alpha val="40000"/>
                  </a:schemeClr>
                </a:outerShdw>
              </a:effectLst>
            </a:rPr>
            <a:t>Crossover(Single Point)</a:t>
          </a:r>
          <a:endParaRPr lang="en-IN" sz="1500" b="0" cap="none" spc="0" dirty="0">
            <a:ln w="0"/>
            <a:solidFill>
              <a:schemeClr val="tx1"/>
            </a:solidFill>
            <a:effectLst>
              <a:outerShdw blurRad="38100" dist="19050" dir="2700000" algn="tl" rotWithShape="0">
                <a:schemeClr val="dk1">
                  <a:alpha val="40000"/>
                </a:schemeClr>
              </a:outerShdw>
            </a:effectLst>
          </a:endParaRPr>
        </a:p>
      </dgm:t>
    </dgm:pt>
    <dgm:pt modelId="{7E0AD2A9-DFF0-4BD8-8A69-694272564659}" type="parTrans" cxnId="{0AA841E3-CBCD-48E4-9C7B-297B540B149C}">
      <dgm:prSet/>
      <dgm:spPr/>
      <dgm:t>
        <a:bodyPr/>
        <a:lstStyle/>
        <a:p>
          <a:endParaRPr lang="en-IN"/>
        </a:p>
      </dgm:t>
    </dgm:pt>
    <dgm:pt modelId="{12F46791-3DDB-4A5A-8389-D965EC9190F8}" type="sibTrans" cxnId="{0AA841E3-CBCD-48E4-9C7B-297B540B149C}">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C7810A5B-7E14-4659-857B-2D1ECEAC6405}">
      <dgm:prSet phldrT="[Text]" custT="1"/>
      <dgm:spPr/>
      <dgm:t>
        <a:bodyPr/>
        <a:lstStyle/>
        <a:p>
          <a:r>
            <a:rPr lang="en-US" sz="1500" b="0" cap="none" spc="0">
              <a:ln w="0"/>
              <a:solidFill>
                <a:schemeClr val="tx1"/>
              </a:solidFill>
              <a:effectLst>
                <a:outerShdw blurRad="38100" dist="19050" dir="2700000" algn="tl" rotWithShape="0">
                  <a:schemeClr val="dk1">
                    <a:alpha val="40000"/>
                  </a:schemeClr>
                </a:outerShdw>
              </a:effectLst>
            </a:rPr>
            <a:t>Mutation</a:t>
          </a:r>
          <a:endParaRPr lang="en-IN" sz="1500" b="0" cap="none" spc="0" dirty="0">
            <a:ln w="0"/>
            <a:solidFill>
              <a:schemeClr val="tx1"/>
            </a:solidFill>
            <a:effectLst>
              <a:outerShdw blurRad="38100" dist="19050" dir="2700000" algn="tl" rotWithShape="0">
                <a:schemeClr val="dk1">
                  <a:alpha val="40000"/>
                </a:schemeClr>
              </a:outerShdw>
            </a:effectLst>
          </a:endParaRPr>
        </a:p>
      </dgm:t>
    </dgm:pt>
    <dgm:pt modelId="{539A0BB0-CB6D-45BD-9329-1B38D17B0D6D}" type="parTrans" cxnId="{B4ECA8CF-0ACF-442C-80FD-923572A1CC00}">
      <dgm:prSet/>
      <dgm:spPr/>
      <dgm:t>
        <a:bodyPr/>
        <a:lstStyle/>
        <a:p>
          <a:endParaRPr lang="en-IN"/>
        </a:p>
      </dgm:t>
    </dgm:pt>
    <dgm:pt modelId="{D46C0863-E3AB-4C33-B9F2-323A0451C92F}" type="sibTrans" cxnId="{B4ECA8CF-0ACF-442C-80FD-923572A1CC00}">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48A3E049-A5F0-4C66-998F-68889565307E}">
      <dgm:prSet phldrT="[Text]" custT="1"/>
      <dgm:spPr/>
      <dgm:t>
        <a:bodyPr/>
        <a:lstStyle/>
        <a:p>
          <a:r>
            <a:rPr lang="en-US" sz="1500" b="0" cap="none" spc="0" dirty="0">
              <a:ln w="0"/>
              <a:solidFill>
                <a:schemeClr val="tx1"/>
              </a:solidFill>
              <a:effectLst>
                <a:outerShdw blurRad="38100" dist="19050" dir="2700000" algn="tl" rotWithShape="0">
                  <a:schemeClr val="dk1">
                    <a:alpha val="40000"/>
                  </a:schemeClr>
                </a:outerShdw>
              </a:effectLst>
            </a:rPr>
            <a:t>Selection(Tournament Selection)</a:t>
          </a:r>
          <a:endParaRPr lang="en-IN" sz="1500" b="0" cap="none" spc="0" dirty="0">
            <a:ln w="0"/>
            <a:solidFill>
              <a:schemeClr val="tx1"/>
            </a:solidFill>
            <a:effectLst>
              <a:outerShdw blurRad="38100" dist="19050" dir="2700000" algn="tl" rotWithShape="0">
                <a:schemeClr val="dk1">
                  <a:alpha val="40000"/>
                </a:schemeClr>
              </a:outerShdw>
            </a:effectLst>
          </a:endParaRPr>
        </a:p>
      </dgm:t>
    </dgm:pt>
    <dgm:pt modelId="{9072CA3D-3A6F-41AF-BBA3-3DF861F3F117}" type="parTrans" cxnId="{B2033082-E91C-4C98-AB61-84D26BF0897A}">
      <dgm:prSet/>
      <dgm:spPr/>
      <dgm:t>
        <a:bodyPr/>
        <a:lstStyle/>
        <a:p>
          <a:endParaRPr lang="en-IN"/>
        </a:p>
      </dgm:t>
    </dgm:pt>
    <dgm:pt modelId="{FD05626B-6580-47FD-BD68-F2121FD379ED}" type="sibTrans" cxnId="{B2033082-E91C-4C98-AB61-84D26BF0897A}">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898CB888-3958-4349-B37C-E09A15E41E7C}" type="pres">
      <dgm:prSet presAssocID="{54D85204-8814-480B-BA07-04C2503B413B}" presName="cycle" presStyleCnt="0">
        <dgm:presLayoutVars>
          <dgm:dir/>
          <dgm:resizeHandles val="exact"/>
        </dgm:presLayoutVars>
      </dgm:prSet>
      <dgm:spPr/>
    </dgm:pt>
    <dgm:pt modelId="{AFAB7BFC-B890-4E0E-ADE2-36F7451FB299}" type="pres">
      <dgm:prSet presAssocID="{7CFC9644-31FD-4DF4-A8F6-D6BE6BAB0974}" presName="node" presStyleLbl="node1" presStyleIdx="0" presStyleCnt="4">
        <dgm:presLayoutVars>
          <dgm:bulletEnabled val="1"/>
        </dgm:presLayoutVars>
      </dgm:prSet>
      <dgm:spPr/>
    </dgm:pt>
    <dgm:pt modelId="{F1A0252C-2D78-4CB5-B4C4-BE9F53ED84EE}" type="pres">
      <dgm:prSet presAssocID="{11E66B31-81B5-495A-9BF8-649E4D89C476}" presName="sibTrans" presStyleLbl="sibTrans2D1" presStyleIdx="0" presStyleCnt="4"/>
      <dgm:spPr/>
    </dgm:pt>
    <dgm:pt modelId="{84899533-589E-466B-AA37-799AE8BAC2D9}" type="pres">
      <dgm:prSet presAssocID="{11E66B31-81B5-495A-9BF8-649E4D89C476}" presName="connectorText" presStyleLbl="sibTrans2D1" presStyleIdx="0" presStyleCnt="4"/>
      <dgm:spPr/>
    </dgm:pt>
    <dgm:pt modelId="{D76B6974-C079-4ECE-A1E7-4E629E18A2F2}" type="pres">
      <dgm:prSet presAssocID="{F9F0655F-6A84-4E7A-A373-22242460E16C}" presName="node" presStyleLbl="node1" presStyleIdx="1" presStyleCnt="4">
        <dgm:presLayoutVars>
          <dgm:bulletEnabled val="1"/>
        </dgm:presLayoutVars>
      </dgm:prSet>
      <dgm:spPr/>
    </dgm:pt>
    <dgm:pt modelId="{1CC27382-B426-48A0-91E5-ACE8201A9C73}" type="pres">
      <dgm:prSet presAssocID="{12F46791-3DDB-4A5A-8389-D965EC9190F8}" presName="sibTrans" presStyleLbl="sibTrans2D1" presStyleIdx="1" presStyleCnt="4"/>
      <dgm:spPr/>
    </dgm:pt>
    <dgm:pt modelId="{E2674E79-E524-4D40-838D-8EEA953B1CC2}" type="pres">
      <dgm:prSet presAssocID="{12F46791-3DDB-4A5A-8389-D965EC9190F8}" presName="connectorText" presStyleLbl="sibTrans2D1" presStyleIdx="1" presStyleCnt="4"/>
      <dgm:spPr/>
    </dgm:pt>
    <dgm:pt modelId="{7EBC75A7-5191-46FA-9523-2D3DA6882A69}" type="pres">
      <dgm:prSet presAssocID="{C7810A5B-7E14-4659-857B-2D1ECEAC6405}" presName="node" presStyleLbl="node1" presStyleIdx="2" presStyleCnt="4">
        <dgm:presLayoutVars>
          <dgm:bulletEnabled val="1"/>
        </dgm:presLayoutVars>
      </dgm:prSet>
      <dgm:spPr/>
    </dgm:pt>
    <dgm:pt modelId="{D46C31C9-68F7-43B6-976B-74E59C67AFE0}" type="pres">
      <dgm:prSet presAssocID="{D46C0863-E3AB-4C33-B9F2-323A0451C92F}" presName="sibTrans" presStyleLbl="sibTrans2D1" presStyleIdx="2" presStyleCnt="4"/>
      <dgm:spPr/>
    </dgm:pt>
    <dgm:pt modelId="{183929D0-7774-43E9-836B-B7F995769799}" type="pres">
      <dgm:prSet presAssocID="{D46C0863-E3AB-4C33-B9F2-323A0451C92F}" presName="connectorText" presStyleLbl="sibTrans2D1" presStyleIdx="2" presStyleCnt="4"/>
      <dgm:spPr/>
    </dgm:pt>
    <dgm:pt modelId="{12339CED-7292-4C82-9FFF-8B6614A8FB2F}" type="pres">
      <dgm:prSet presAssocID="{48A3E049-A5F0-4C66-998F-68889565307E}" presName="node" presStyleLbl="node1" presStyleIdx="3" presStyleCnt="4">
        <dgm:presLayoutVars>
          <dgm:bulletEnabled val="1"/>
        </dgm:presLayoutVars>
      </dgm:prSet>
      <dgm:spPr/>
    </dgm:pt>
    <dgm:pt modelId="{39F422C1-B377-42B4-90D1-FFDDC8350B22}" type="pres">
      <dgm:prSet presAssocID="{FD05626B-6580-47FD-BD68-F2121FD379ED}" presName="sibTrans" presStyleLbl="sibTrans2D1" presStyleIdx="3" presStyleCnt="4"/>
      <dgm:spPr/>
    </dgm:pt>
    <dgm:pt modelId="{4F4799B5-83BC-4E68-9922-7DBED1686F96}" type="pres">
      <dgm:prSet presAssocID="{FD05626B-6580-47FD-BD68-F2121FD379ED}" presName="connectorText" presStyleLbl="sibTrans2D1" presStyleIdx="3" presStyleCnt="4"/>
      <dgm:spPr/>
    </dgm:pt>
  </dgm:ptLst>
  <dgm:cxnLst>
    <dgm:cxn modelId="{C8BE0E20-78C7-4FF8-8F99-76745A1FB265}" type="presOf" srcId="{11E66B31-81B5-495A-9BF8-649E4D89C476}" destId="{F1A0252C-2D78-4CB5-B4C4-BE9F53ED84EE}" srcOrd="0" destOrd="0" presId="urn:microsoft.com/office/officeart/2005/8/layout/cycle2"/>
    <dgm:cxn modelId="{92424E25-3D8D-45E1-B065-B5D7EA56605D}" type="presOf" srcId="{D46C0863-E3AB-4C33-B9F2-323A0451C92F}" destId="{D46C31C9-68F7-43B6-976B-74E59C67AFE0}" srcOrd="0" destOrd="0" presId="urn:microsoft.com/office/officeart/2005/8/layout/cycle2"/>
    <dgm:cxn modelId="{76419461-332B-4CE2-B5C2-791023846593}" type="presOf" srcId="{54D85204-8814-480B-BA07-04C2503B413B}" destId="{898CB888-3958-4349-B37C-E09A15E41E7C}" srcOrd="0" destOrd="0" presId="urn:microsoft.com/office/officeart/2005/8/layout/cycle2"/>
    <dgm:cxn modelId="{43AD1053-BF7D-48D2-BC9D-DD72777B4C7D}" type="presOf" srcId="{48A3E049-A5F0-4C66-998F-68889565307E}" destId="{12339CED-7292-4C82-9FFF-8B6614A8FB2F}" srcOrd="0" destOrd="0" presId="urn:microsoft.com/office/officeart/2005/8/layout/cycle2"/>
    <dgm:cxn modelId="{F3824A76-DF49-4CCA-A550-D876422A110B}" type="presOf" srcId="{7CFC9644-31FD-4DF4-A8F6-D6BE6BAB0974}" destId="{AFAB7BFC-B890-4E0E-ADE2-36F7451FB299}" srcOrd="0" destOrd="0" presId="urn:microsoft.com/office/officeart/2005/8/layout/cycle2"/>
    <dgm:cxn modelId="{7F354058-EE3B-465F-93FC-04E183E2BC58}" type="presOf" srcId="{FD05626B-6580-47FD-BD68-F2121FD379ED}" destId="{4F4799B5-83BC-4E68-9922-7DBED1686F96}" srcOrd="1" destOrd="0" presId="urn:microsoft.com/office/officeart/2005/8/layout/cycle2"/>
    <dgm:cxn modelId="{B2033082-E91C-4C98-AB61-84D26BF0897A}" srcId="{54D85204-8814-480B-BA07-04C2503B413B}" destId="{48A3E049-A5F0-4C66-998F-68889565307E}" srcOrd="3" destOrd="0" parTransId="{9072CA3D-3A6F-41AF-BBA3-3DF861F3F117}" sibTransId="{FD05626B-6580-47FD-BD68-F2121FD379ED}"/>
    <dgm:cxn modelId="{C05B8F8C-906E-45BE-844C-86CA12D7B007}" type="presOf" srcId="{D46C0863-E3AB-4C33-B9F2-323A0451C92F}" destId="{183929D0-7774-43E9-836B-B7F995769799}" srcOrd="1" destOrd="0" presId="urn:microsoft.com/office/officeart/2005/8/layout/cycle2"/>
    <dgm:cxn modelId="{8A0EA990-38F7-4781-B5BD-A4C4723B7473}" type="presOf" srcId="{FD05626B-6580-47FD-BD68-F2121FD379ED}" destId="{39F422C1-B377-42B4-90D1-FFDDC8350B22}" srcOrd="0" destOrd="0" presId="urn:microsoft.com/office/officeart/2005/8/layout/cycle2"/>
    <dgm:cxn modelId="{68FFAFBA-ABF6-4707-97B0-BF12C1283110}" type="presOf" srcId="{F9F0655F-6A84-4E7A-A373-22242460E16C}" destId="{D76B6974-C079-4ECE-A1E7-4E629E18A2F2}" srcOrd="0" destOrd="0" presId="urn:microsoft.com/office/officeart/2005/8/layout/cycle2"/>
    <dgm:cxn modelId="{2F4A0EC2-8ACF-461F-946A-A11D0AE2FB44}" type="presOf" srcId="{12F46791-3DDB-4A5A-8389-D965EC9190F8}" destId="{1CC27382-B426-48A0-91E5-ACE8201A9C73}" srcOrd="0" destOrd="0" presId="urn:microsoft.com/office/officeart/2005/8/layout/cycle2"/>
    <dgm:cxn modelId="{D83E60C8-80BC-4E02-94E2-ECD9E2D5DE85}" type="presOf" srcId="{12F46791-3DDB-4A5A-8389-D965EC9190F8}" destId="{E2674E79-E524-4D40-838D-8EEA953B1CC2}" srcOrd="1" destOrd="0" presId="urn:microsoft.com/office/officeart/2005/8/layout/cycle2"/>
    <dgm:cxn modelId="{B4ECA8CF-0ACF-442C-80FD-923572A1CC00}" srcId="{54D85204-8814-480B-BA07-04C2503B413B}" destId="{C7810A5B-7E14-4659-857B-2D1ECEAC6405}" srcOrd="2" destOrd="0" parTransId="{539A0BB0-CB6D-45BD-9329-1B38D17B0D6D}" sibTransId="{D46C0863-E3AB-4C33-B9F2-323A0451C92F}"/>
    <dgm:cxn modelId="{EEA103D6-13F9-428C-BC94-2FA739FBFFA5}" type="presOf" srcId="{C7810A5B-7E14-4659-857B-2D1ECEAC6405}" destId="{7EBC75A7-5191-46FA-9523-2D3DA6882A69}" srcOrd="0" destOrd="0" presId="urn:microsoft.com/office/officeart/2005/8/layout/cycle2"/>
    <dgm:cxn modelId="{0AA841E3-CBCD-48E4-9C7B-297B540B149C}" srcId="{54D85204-8814-480B-BA07-04C2503B413B}" destId="{F9F0655F-6A84-4E7A-A373-22242460E16C}" srcOrd="1" destOrd="0" parTransId="{7E0AD2A9-DFF0-4BD8-8A69-694272564659}" sibTransId="{12F46791-3DDB-4A5A-8389-D965EC9190F8}"/>
    <dgm:cxn modelId="{C7E914E6-D655-4F5D-BB5D-BC73126E631F}" srcId="{54D85204-8814-480B-BA07-04C2503B413B}" destId="{7CFC9644-31FD-4DF4-A8F6-D6BE6BAB0974}" srcOrd="0" destOrd="0" parTransId="{025A2723-087D-481E-AB71-173F29A88D71}" sibTransId="{11E66B31-81B5-495A-9BF8-649E4D89C476}"/>
    <dgm:cxn modelId="{0178D4E8-EB36-4045-A872-6BB29F7EAD49}" type="presOf" srcId="{11E66B31-81B5-495A-9BF8-649E4D89C476}" destId="{84899533-589E-466B-AA37-799AE8BAC2D9}" srcOrd="1" destOrd="0" presId="urn:microsoft.com/office/officeart/2005/8/layout/cycle2"/>
    <dgm:cxn modelId="{58438D58-9678-4AF7-BB2B-0FD8BF4AC1FF}" type="presParOf" srcId="{898CB888-3958-4349-B37C-E09A15E41E7C}" destId="{AFAB7BFC-B890-4E0E-ADE2-36F7451FB299}" srcOrd="0" destOrd="0" presId="urn:microsoft.com/office/officeart/2005/8/layout/cycle2"/>
    <dgm:cxn modelId="{7F9B73C2-2513-4235-B839-BE47E1B712FC}" type="presParOf" srcId="{898CB888-3958-4349-B37C-E09A15E41E7C}" destId="{F1A0252C-2D78-4CB5-B4C4-BE9F53ED84EE}" srcOrd="1" destOrd="0" presId="urn:microsoft.com/office/officeart/2005/8/layout/cycle2"/>
    <dgm:cxn modelId="{5333EA17-8546-427B-BBF0-D35062782967}" type="presParOf" srcId="{F1A0252C-2D78-4CB5-B4C4-BE9F53ED84EE}" destId="{84899533-589E-466B-AA37-799AE8BAC2D9}" srcOrd="0" destOrd="0" presId="urn:microsoft.com/office/officeart/2005/8/layout/cycle2"/>
    <dgm:cxn modelId="{C314F801-8E47-40A3-826B-7963C7164338}" type="presParOf" srcId="{898CB888-3958-4349-B37C-E09A15E41E7C}" destId="{D76B6974-C079-4ECE-A1E7-4E629E18A2F2}" srcOrd="2" destOrd="0" presId="urn:microsoft.com/office/officeart/2005/8/layout/cycle2"/>
    <dgm:cxn modelId="{5700D70B-80BB-47F3-9274-4753933CA91E}" type="presParOf" srcId="{898CB888-3958-4349-B37C-E09A15E41E7C}" destId="{1CC27382-B426-48A0-91E5-ACE8201A9C73}" srcOrd="3" destOrd="0" presId="urn:microsoft.com/office/officeart/2005/8/layout/cycle2"/>
    <dgm:cxn modelId="{A17C0FFC-D9BD-42A1-9E1B-D4A4FDD8492E}" type="presParOf" srcId="{1CC27382-B426-48A0-91E5-ACE8201A9C73}" destId="{E2674E79-E524-4D40-838D-8EEA953B1CC2}" srcOrd="0" destOrd="0" presId="urn:microsoft.com/office/officeart/2005/8/layout/cycle2"/>
    <dgm:cxn modelId="{6A67B316-039D-4C97-80F5-5345F87A641B}" type="presParOf" srcId="{898CB888-3958-4349-B37C-E09A15E41E7C}" destId="{7EBC75A7-5191-46FA-9523-2D3DA6882A69}" srcOrd="4" destOrd="0" presId="urn:microsoft.com/office/officeart/2005/8/layout/cycle2"/>
    <dgm:cxn modelId="{94C9AA17-99F5-4A09-B37C-8F3AE069A5CC}" type="presParOf" srcId="{898CB888-3958-4349-B37C-E09A15E41E7C}" destId="{D46C31C9-68F7-43B6-976B-74E59C67AFE0}" srcOrd="5" destOrd="0" presId="urn:microsoft.com/office/officeart/2005/8/layout/cycle2"/>
    <dgm:cxn modelId="{92761C87-BF88-4577-B31D-502EBB99012C}" type="presParOf" srcId="{D46C31C9-68F7-43B6-976B-74E59C67AFE0}" destId="{183929D0-7774-43E9-836B-B7F995769799}" srcOrd="0" destOrd="0" presId="urn:microsoft.com/office/officeart/2005/8/layout/cycle2"/>
    <dgm:cxn modelId="{BBFA13C9-A575-4D33-9C01-539869B62F47}" type="presParOf" srcId="{898CB888-3958-4349-B37C-E09A15E41E7C}" destId="{12339CED-7292-4C82-9FFF-8B6614A8FB2F}" srcOrd="6" destOrd="0" presId="urn:microsoft.com/office/officeart/2005/8/layout/cycle2"/>
    <dgm:cxn modelId="{5E9F1BC4-5B8F-4835-90D9-D3B9FA57F627}" type="presParOf" srcId="{898CB888-3958-4349-B37C-E09A15E41E7C}" destId="{39F422C1-B377-42B4-90D1-FFDDC8350B22}" srcOrd="7" destOrd="0" presId="urn:microsoft.com/office/officeart/2005/8/layout/cycle2"/>
    <dgm:cxn modelId="{814FAFC1-9139-4851-9901-76E134C011F3}" type="presParOf" srcId="{39F422C1-B377-42B4-90D1-FFDDC8350B22}" destId="{4F4799B5-83BC-4E68-9922-7DBED1686F9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D85204-8814-480B-BA07-04C2503B413B}" type="doc">
      <dgm:prSet loTypeId="urn:microsoft.com/office/officeart/2005/8/layout/cycle2" loCatId="cycle" qsTypeId="urn:microsoft.com/office/officeart/2005/8/quickstyle/3d1" qsCatId="3D" csTypeId="urn:microsoft.com/office/officeart/2005/8/colors/colorful5" csCatId="colorful" phldr="1"/>
      <dgm:spPr/>
      <dgm:t>
        <a:bodyPr/>
        <a:lstStyle/>
        <a:p>
          <a:endParaRPr lang="en-IN"/>
        </a:p>
      </dgm:t>
    </dgm:pt>
    <dgm:pt modelId="{7CFC9644-31FD-4DF4-A8F6-D6BE6BAB0974}">
      <dgm:prSet phldrT="[Text]" custT="1"/>
      <dgm:spPr/>
      <dgm:t>
        <a:bodyPr/>
        <a:lstStyle/>
        <a:p>
          <a:r>
            <a:rPr lang="en-US" sz="1500" b="0" cap="none" spc="0" dirty="0">
              <a:ln w="0"/>
              <a:solidFill>
                <a:schemeClr val="tx1"/>
              </a:solidFill>
              <a:effectLst>
                <a:outerShdw blurRad="38100" dist="19050" dir="2700000" algn="tl" rotWithShape="0">
                  <a:schemeClr val="dk1">
                    <a:alpha val="40000"/>
                  </a:schemeClr>
                </a:outerShdw>
              </a:effectLst>
            </a:rPr>
            <a:t>Particle Velocity calculation</a:t>
          </a:r>
          <a:endParaRPr lang="en-IN" sz="1500" b="0" cap="none" spc="0" dirty="0">
            <a:ln w="0"/>
            <a:solidFill>
              <a:schemeClr val="tx1"/>
            </a:solidFill>
            <a:effectLst>
              <a:outerShdw blurRad="38100" dist="19050" dir="2700000" algn="tl" rotWithShape="0">
                <a:schemeClr val="dk1">
                  <a:alpha val="40000"/>
                </a:schemeClr>
              </a:outerShdw>
            </a:effectLst>
          </a:endParaRPr>
        </a:p>
      </dgm:t>
    </dgm:pt>
    <dgm:pt modelId="{025A2723-087D-481E-AB71-173F29A88D71}" type="parTrans" cxnId="{C7E914E6-D655-4F5D-BB5D-BC73126E631F}">
      <dgm:prSet/>
      <dgm:spPr/>
      <dgm:t>
        <a:bodyPr/>
        <a:lstStyle/>
        <a:p>
          <a:endParaRPr lang="en-IN"/>
        </a:p>
      </dgm:t>
    </dgm:pt>
    <dgm:pt modelId="{11E66B31-81B5-495A-9BF8-649E4D89C476}" type="sibTrans" cxnId="{C7E914E6-D655-4F5D-BB5D-BC73126E631F}">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C7810A5B-7E14-4659-857B-2D1ECEAC6405}">
      <dgm:prSet phldrT="[Text]" custT="1"/>
      <dgm:spPr/>
      <dgm:t>
        <a:bodyPr/>
        <a:lstStyle/>
        <a:p>
          <a:r>
            <a:rPr lang="en-US" sz="1500" b="0" cap="none" spc="0" dirty="0">
              <a:ln w="0"/>
              <a:solidFill>
                <a:schemeClr val="tx1"/>
              </a:solidFill>
              <a:effectLst>
                <a:outerShdw blurRad="38100" dist="19050" dir="2700000" algn="tl" rotWithShape="0">
                  <a:schemeClr val="dk1">
                    <a:alpha val="40000"/>
                  </a:schemeClr>
                </a:outerShdw>
              </a:effectLst>
            </a:rPr>
            <a:t>New Particle Position Calculation</a:t>
          </a:r>
          <a:endParaRPr lang="en-IN" sz="1500" b="0" cap="none" spc="0" dirty="0">
            <a:ln w="0"/>
            <a:solidFill>
              <a:schemeClr val="tx1"/>
            </a:solidFill>
            <a:effectLst>
              <a:outerShdw blurRad="38100" dist="19050" dir="2700000" algn="tl" rotWithShape="0">
                <a:schemeClr val="dk1">
                  <a:alpha val="40000"/>
                </a:schemeClr>
              </a:outerShdw>
            </a:effectLst>
          </a:endParaRPr>
        </a:p>
      </dgm:t>
    </dgm:pt>
    <dgm:pt modelId="{539A0BB0-CB6D-45BD-9329-1B38D17B0D6D}" type="parTrans" cxnId="{B4ECA8CF-0ACF-442C-80FD-923572A1CC00}">
      <dgm:prSet/>
      <dgm:spPr/>
      <dgm:t>
        <a:bodyPr/>
        <a:lstStyle/>
        <a:p>
          <a:endParaRPr lang="en-IN"/>
        </a:p>
      </dgm:t>
    </dgm:pt>
    <dgm:pt modelId="{D46C0863-E3AB-4C33-B9F2-323A0451C92F}" type="sibTrans" cxnId="{B4ECA8CF-0ACF-442C-80FD-923572A1CC00}">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48A3E049-A5F0-4C66-998F-68889565307E}">
      <dgm:prSet phldrT="[Text]" custT="1"/>
      <dgm:spPr/>
      <dgm:t>
        <a:bodyPr/>
        <a:lstStyle/>
        <a:p>
          <a:r>
            <a:rPr lang="en-US" sz="1500" b="0" cap="none" spc="0" dirty="0">
              <a:ln w="0"/>
              <a:solidFill>
                <a:schemeClr val="tx1"/>
              </a:solidFill>
              <a:effectLst>
                <a:outerShdw blurRad="38100" dist="19050" dir="2700000" algn="tl" rotWithShape="0">
                  <a:schemeClr val="dk1">
                    <a:alpha val="40000"/>
                  </a:schemeClr>
                </a:outerShdw>
              </a:effectLst>
            </a:rPr>
            <a:t>Update Global Best Solution</a:t>
          </a:r>
          <a:endParaRPr lang="en-IN" sz="1500" b="0" cap="none" spc="0" dirty="0">
            <a:ln w="0"/>
            <a:solidFill>
              <a:schemeClr val="tx1"/>
            </a:solidFill>
            <a:effectLst>
              <a:outerShdw blurRad="38100" dist="19050" dir="2700000" algn="tl" rotWithShape="0">
                <a:schemeClr val="dk1">
                  <a:alpha val="40000"/>
                </a:schemeClr>
              </a:outerShdw>
            </a:effectLst>
          </a:endParaRPr>
        </a:p>
      </dgm:t>
    </dgm:pt>
    <dgm:pt modelId="{9072CA3D-3A6F-41AF-BBA3-3DF861F3F117}" type="parTrans" cxnId="{B2033082-E91C-4C98-AB61-84D26BF0897A}">
      <dgm:prSet/>
      <dgm:spPr/>
      <dgm:t>
        <a:bodyPr/>
        <a:lstStyle/>
        <a:p>
          <a:endParaRPr lang="en-IN"/>
        </a:p>
      </dgm:t>
    </dgm:pt>
    <dgm:pt modelId="{FD05626B-6580-47FD-BD68-F2121FD379ED}" type="sibTrans" cxnId="{B2033082-E91C-4C98-AB61-84D26BF0897A}">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E6DEED2B-4983-47C7-8BFC-97678DF5CDFA}">
      <dgm:prSet phldrT="[Text]" custT="1"/>
      <dgm:spPr/>
      <dgm:t>
        <a:bodyPr/>
        <a:lstStyle/>
        <a:p>
          <a:r>
            <a:rPr lang="en-US" sz="1500" b="0" cap="none" spc="0" dirty="0">
              <a:ln w="0"/>
              <a:solidFill>
                <a:schemeClr val="tx1"/>
              </a:solidFill>
              <a:effectLst>
                <a:outerShdw blurRad="38100" dist="19050" dir="2700000" algn="tl" rotWithShape="0">
                  <a:schemeClr val="dk1">
                    <a:alpha val="40000"/>
                  </a:schemeClr>
                </a:outerShdw>
              </a:effectLst>
            </a:rPr>
            <a:t>Update Particle Best Position</a:t>
          </a:r>
          <a:endParaRPr lang="en-IN" sz="1500" b="0" cap="none" spc="0" dirty="0">
            <a:ln w="0"/>
            <a:solidFill>
              <a:schemeClr val="tx1"/>
            </a:solidFill>
            <a:effectLst>
              <a:outerShdw blurRad="38100" dist="19050" dir="2700000" algn="tl" rotWithShape="0">
                <a:schemeClr val="dk1">
                  <a:alpha val="40000"/>
                </a:schemeClr>
              </a:outerShdw>
            </a:effectLst>
          </a:endParaRPr>
        </a:p>
      </dgm:t>
    </dgm:pt>
    <dgm:pt modelId="{16927E8E-9A5B-4DCF-B0A1-7074D501A8F9}" type="parTrans" cxnId="{7EBBC34A-8067-48D6-893E-C3F9C99E596E}">
      <dgm:prSet/>
      <dgm:spPr/>
      <dgm:t>
        <a:bodyPr/>
        <a:lstStyle/>
        <a:p>
          <a:endParaRPr lang="en-IN"/>
        </a:p>
      </dgm:t>
    </dgm:pt>
    <dgm:pt modelId="{5E954ED4-AF89-470B-AC85-50FFFCBDD013}" type="sibTrans" cxnId="{7EBBC34A-8067-48D6-893E-C3F9C99E596E}">
      <dgm:prSet/>
      <dgm:spPr/>
      <dgm:t>
        <a:bodyPr/>
        <a:lstStyle/>
        <a:p>
          <a:endParaRPr lang="en-IN"/>
        </a:p>
      </dgm:t>
    </dgm:pt>
    <dgm:pt modelId="{898CB888-3958-4349-B37C-E09A15E41E7C}" type="pres">
      <dgm:prSet presAssocID="{54D85204-8814-480B-BA07-04C2503B413B}" presName="cycle" presStyleCnt="0">
        <dgm:presLayoutVars>
          <dgm:dir/>
          <dgm:resizeHandles val="exact"/>
        </dgm:presLayoutVars>
      </dgm:prSet>
      <dgm:spPr/>
    </dgm:pt>
    <dgm:pt modelId="{AFAB7BFC-B890-4E0E-ADE2-36F7451FB299}" type="pres">
      <dgm:prSet presAssocID="{7CFC9644-31FD-4DF4-A8F6-D6BE6BAB0974}" presName="node" presStyleLbl="node1" presStyleIdx="0" presStyleCnt="4">
        <dgm:presLayoutVars>
          <dgm:bulletEnabled val="1"/>
        </dgm:presLayoutVars>
      </dgm:prSet>
      <dgm:spPr/>
    </dgm:pt>
    <dgm:pt modelId="{F1A0252C-2D78-4CB5-B4C4-BE9F53ED84EE}" type="pres">
      <dgm:prSet presAssocID="{11E66B31-81B5-495A-9BF8-649E4D89C476}" presName="sibTrans" presStyleLbl="sibTrans2D1" presStyleIdx="0" presStyleCnt="4"/>
      <dgm:spPr/>
    </dgm:pt>
    <dgm:pt modelId="{84899533-589E-466B-AA37-799AE8BAC2D9}" type="pres">
      <dgm:prSet presAssocID="{11E66B31-81B5-495A-9BF8-649E4D89C476}" presName="connectorText" presStyleLbl="sibTrans2D1" presStyleIdx="0" presStyleCnt="4"/>
      <dgm:spPr/>
    </dgm:pt>
    <dgm:pt modelId="{7EBC75A7-5191-46FA-9523-2D3DA6882A69}" type="pres">
      <dgm:prSet presAssocID="{C7810A5B-7E14-4659-857B-2D1ECEAC6405}" presName="node" presStyleLbl="node1" presStyleIdx="1" presStyleCnt="4">
        <dgm:presLayoutVars>
          <dgm:bulletEnabled val="1"/>
        </dgm:presLayoutVars>
      </dgm:prSet>
      <dgm:spPr/>
    </dgm:pt>
    <dgm:pt modelId="{D46C31C9-68F7-43B6-976B-74E59C67AFE0}" type="pres">
      <dgm:prSet presAssocID="{D46C0863-E3AB-4C33-B9F2-323A0451C92F}" presName="sibTrans" presStyleLbl="sibTrans2D1" presStyleIdx="1" presStyleCnt="4"/>
      <dgm:spPr/>
    </dgm:pt>
    <dgm:pt modelId="{183929D0-7774-43E9-836B-B7F995769799}" type="pres">
      <dgm:prSet presAssocID="{D46C0863-E3AB-4C33-B9F2-323A0451C92F}" presName="connectorText" presStyleLbl="sibTrans2D1" presStyleIdx="1" presStyleCnt="4"/>
      <dgm:spPr/>
    </dgm:pt>
    <dgm:pt modelId="{2676D3B8-BCDB-4194-B6A7-FA85FF50EC14}" type="pres">
      <dgm:prSet presAssocID="{E6DEED2B-4983-47C7-8BFC-97678DF5CDFA}" presName="node" presStyleLbl="node1" presStyleIdx="2" presStyleCnt="4">
        <dgm:presLayoutVars>
          <dgm:bulletEnabled val="1"/>
        </dgm:presLayoutVars>
      </dgm:prSet>
      <dgm:spPr/>
    </dgm:pt>
    <dgm:pt modelId="{ADE23BEC-4F39-4BD8-A47E-87C4439AF8D4}" type="pres">
      <dgm:prSet presAssocID="{5E954ED4-AF89-470B-AC85-50FFFCBDD013}" presName="sibTrans" presStyleLbl="sibTrans2D1" presStyleIdx="2" presStyleCnt="4"/>
      <dgm:spPr/>
    </dgm:pt>
    <dgm:pt modelId="{B170352A-3BD6-42FC-A793-3722BAA68CC6}" type="pres">
      <dgm:prSet presAssocID="{5E954ED4-AF89-470B-AC85-50FFFCBDD013}" presName="connectorText" presStyleLbl="sibTrans2D1" presStyleIdx="2" presStyleCnt="4"/>
      <dgm:spPr/>
    </dgm:pt>
    <dgm:pt modelId="{12339CED-7292-4C82-9FFF-8B6614A8FB2F}" type="pres">
      <dgm:prSet presAssocID="{48A3E049-A5F0-4C66-998F-68889565307E}" presName="node" presStyleLbl="node1" presStyleIdx="3" presStyleCnt="4">
        <dgm:presLayoutVars>
          <dgm:bulletEnabled val="1"/>
        </dgm:presLayoutVars>
      </dgm:prSet>
      <dgm:spPr/>
    </dgm:pt>
    <dgm:pt modelId="{39F422C1-B377-42B4-90D1-FFDDC8350B22}" type="pres">
      <dgm:prSet presAssocID="{FD05626B-6580-47FD-BD68-F2121FD379ED}" presName="sibTrans" presStyleLbl="sibTrans2D1" presStyleIdx="3" presStyleCnt="4"/>
      <dgm:spPr/>
    </dgm:pt>
    <dgm:pt modelId="{4F4799B5-83BC-4E68-9922-7DBED1686F96}" type="pres">
      <dgm:prSet presAssocID="{FD05626B-6580-47FD-BD68-F2121FD379ED}" presName="connectorText" presStyleLbl="sibTrans2D1" presStyleIdx="3" presStyleCnt="4"/>
      <dgm:spPr/>
    </dgm:pt>
  </dgm:ptLst>
  <dgm:cxnLst>
    <dgm:cxn modelId="{E3AAF913-2109-49DC-8C99-B65AA6662AB3}" type="presOf" srcId="{E6DEED2B-4983-47C7-8BFC-97678DF5CDFA}" destId="{2676D3B8-BCDB-4194-B6A7-FA85FF50EC14}" srcOrd="0" destOrd="0" presId="urn:microsoft.com/office/officeart/2005/8/layout/cycle2"/>
    <dgm:cxn modelId="{C8BE0E20-78C7-4FF8-8F99-76745A1FB265}" type="presOf" srcId="{11E66B31-81B5-495A-9BF8-649E4D89C476}" destId="{F1A0252C-2D78-4CB5-B4C4-BE9F53ED84EE}" srcOrd="0" destOrd="0" presId="urn:microsoft.com/office/officeart/2005/8/layout/cycle2"/>
    <dgm:cxn modelId="{92424E25-3D8D-45E1-B065-B5D7EA56605D}" type="presOf" srcId="{D46C0863-E3AB-4C33-B9F2-323A0451C92F}" destId="{D46C31C9-68F7-43B6-976B-74E59C67AFE0}" srcOrd="0" destOrd="0" presId="urn:microsoft.com/office/officeart/2005/8/layout/cycle2"/>
    <dgm:cxn modelId="{8C685E2D-F838-418F-9E2C-54CCA4F22E25}" type="presOf" srcId="{5E954ED4-AF89-470B-AC85-50FFFCBDD013}" destId="{B170352A-3BD6-42FC-A793-3722BAA68CC6}" srcOrd="1" destOrd="0" presId="urn:microsoft.com/office/officeart/2005/8/layout/cycle2"/>
    <dgm:cxn modelId="{76419461-332B-4CE2-B5C2-791023846593}" type="presOf" srcId="{54D85204-8814-480B-BA07-04C2503B413B}" destId="{898CB888-3958-4349-B37C-E09A15E41E7C}" srcOrd="0" destOrd="0" presId="urn:microsoft.com/office/officeart/2005/8/layout/cycle2"/>
    <dgm:cxn modelId="{7EBBC34A-8067-48D6-893E-C3F9C99E596E}" srcId="{54D85204-8814-480B-BA07-04C2503B413B}" destId="{E6DEED2B-4983-47C7-8BFC-97678DF5CDFA}" srcOrd="2" destOrd="0" parTransId="{16927E8E-9A5B-4DCF-B0A1-7074D501A8F9}" sibTransId="{5E954ED4-AF89-470B-AC85-50FFFCBDD013}"/>
    <dgm:cxn modelId="{43AD1053-BF7D-48D2-BC9D-DD72777B4C7D}" type="presOf" srcId="{48A3E049-A5F0-4C66-998F-68889565307E}" destId="{12339CED-7292-4C82-9FFF-8B6614A8FB2F}" srcOrd="0" destOrd="0" presId="urn:microsoft.com/office/officeart/2005/8/layout/cycle2"/>
    <dgm:cxn modelId="{F3824A76-DF49-4CCA-A550-D876422A110B}" type="presOf" srcId="{7CFC9644-31FD-4DF4-A8F6-D6BE6BAB0974}" destId="{AFAB7BFC-B890-4E0E-ADE2-36F7451FB299}" srcOrd="0" destOrd="0" presId="urn:microsoft.com/office/officeart/2005/8/layout/cycle2"/>
    <dgm:cxn modelId="{7F354058-EE3B-465F-93FC-04E183E2BC58}" type="presOf" srcId="{FD05626B-6580-47FD-BD68-F2121FD379ED}" destId="{4F4799B5-83BC-4E68-9922-7DBED1686F96}" srcOrd="1" destOrd="0" presId="urn:microsoft.com/office/officeart/2005/8/layout/cycle2"/>
    <dgm:cxn modelId="{B2033082-E91C-4C98-AB61-84D26BF0897A}" srcId="{54D85204-8814-480B-BA07-04C2503B413B}" destId="{48A3E049-A5F0-4C66-998F-68889565307E}" srcOrd="3" destOrd="0" parTransId="{9072CA3D-3A6F-41AF-BBA3-3DF861F3F117}" sibTransId="{FD05626B-6580-47FD-BD68-F2121FD379ED}"/>
    <dgm:cxn modelId="{C05B8F8C-906E-45BE-844C-86CA12D7B007}" type="presOf" srcId="{D46C0863-E3AB-4C33-B9F2-323A0451C92F}" destId="{183929D0-7774-43E9-836B-B7F995769799}" srcOrd="1" destOrd="0" presId="urn:microsoft.com/office/officeart/2005/8/layout/cycle2"/>
    <dgm:cxn modelId="{8A0EA990-38F7-4781-B5BD-A4C4723B7473}" type="presOf" srcId="{FD05626B-6580-47FD-BD68-F2121FD379ED}" destId="{39F422C1-B377-42B4-90D1-FFDDC8350B22}" srcOrd="0" destOrd="0" presId="urn:microsoft.com/office/officeart/2005/8/layout/cycle2"/>
    <dgm:cxn modelId="{98A429B4-C2CE-49AE-8BCF-74B65E112E83}" type="presOf" srcId="{5E954ED4-AF89-470B-AC85-50FFFCBDD013}" destId="{ADE23BEC-4F39-4BD8-A47E-87C4439AF8D4}" srcOrd="0" destOrd="0" presId="urn:microsoft.com/office/officeart/2005/8/layout/cycle2"/>
    <dgm:cxn modelId="{B4ECA8CF-0ACF-442C-80FD-923572A1CC00}" srcId="{54D85204-8814-480B-BA07-04C2503B413B}" destId="{C7810A5B-7E14-4659-857B-2D1ECEAC6405}" srcOrd="1" destOrd="0" parTransId="{539A0BB0-CB6D-45BD-9329-1B38D17B0D6D}" sibTransId="{D46C0863-E3AB-4C33-B9F2-323A0451C92F}"/>
    <dgm:cxn modelId="{EEA103D6-13F9-428C-BC94-2FA739FBFFA5}" type="presOf" srcId="{C7810A5B-7E14-4659-857B-2D1ECEAC6405}" destId="{7EBC75A7-5191-46FA-9523-2D3DA6882A69}" srcOrd="0" destOrd="0" presId="urn:microsoft.com/office/officeart/2005/8/layout/cycle2"/>
    <dgm:cxn modelId="{C7E914E6-D655-4F5D-BB5D-BC73126E631F}" srcId="{54D85204-8814-480B-BA07-04C2503B413B}" destId="{7CFC9644-31FD-4DF4-A8F6-D6BE6BAB0974}" srcOrd="0" destOrd="0" parTransId="{025A2723-087D-481E-AB71-173F29A88D71}" sibTransId="{11E66B31-81B5-495A-9BF8-649E4D89C476}"/>
    <dgm:cxn modelId="{0178D4E8-EB36-4045-A872-6BB29F7EAD49}" type="presOf" srcId="{11E66B31-81B5-495A-9BF8-649E4D89C476}" destId="{84899533-589E-466B-AA37-799AE8BAC2D9}" srcOrd="1" destOrd="0" presId="urn:microsoft.com/office/officeart/2005/8/layout/cycle2"/>
    <dgm:cxn modelId="{58438D58-9678-4AF7-BB2B-0FD8BF4AC1FF}" type="presParOf" srcId="{898CB888-3958-4349-B37C-E09A15E41E7C}" destId="{AFAB7BFC-B890-4E0E-ADE2-36F7451FB299}" srcOrd="0" destOrd="0" presId="urn:microsoft.com/office/officeart/2005/8/layout/cycle2"/>
    <dgm:cxn modelId="{7F9B73C2-2513-4235-B839-BE47E1B712FC}" type="presParOf" srcId="{898CB888-3958-4349-B37C-E09A15E41E7C}" destId="{F1A0252C-2D78-4CB5-B4C4-BE9F53ED84EE}" srcOrd="1" destOrd="0" presId="urn:microsoft.com/office/officeart/2005/8/layout/cycle2"/>
    <dgm:cxn modelId="{5333EA17-8546-427B-BBF0-D35062782967}" type="presParOf" srcId="{F1A0252C-2D78-4CB5-B4C4-BE9F53ED84EE}" destId="{84899533-589E-466B-AA37-799AE8BAC2D9}" srcOrd="0" destOrd="0" presId="urn:microsoft.com/office/officeart/2005/8/layout/cycle2"/>
    <dgm:cxn modelId="{6A67B316-039D-4C97-80F5-5345F87A641B}" type="presParOf" srcId="{898CB888-3958-4349-B37C-E09A15E41E7C}" destId="{7EBC75A7-5191-46FA-9523-2D3DA6882A69}" srcOrd="2" destOrd="0" presId="urn:microsoft.com/office/officeart/2005/8/layout/cycle2"/>
    <dgm:cxn modelId="{94C9AA17-99F5-4A09-B37C-8F3AE069A5CC}" type="presParOf" srcId="{898CB888-3958-4349-B37C-E09A15E41E7C}" destId="{D46C31C9-68F7-43B6-976B-74E59C67AFE0}" srcOrd="3" destOrd="0" presId="urn:microsoft.com/office/officeart/2005/8/layout/cycle2"/>
    <dgm:cxn modelId="{92761C87-BF88-4577-B31D-502EBB99012C}" type="presParOf" srcId="{D46C31C9-68F7-43B6-976B-74E59C67AFE0}" destId="{183929D0-7774-43E9-836B-B7F995769799}" srcOrd="0" destOrd="0" presId="urn:microsoft.com/office/officeart/2005/8/layout/cycle2"/>
    <dgm:cxn modelId="{EA4C3DE5-CFF4-43DB-BDA0-DB30F8876239}" type="presParOf" srcId="{898CB888-3958-4349-B37C-E09A15E41E7C}" destId="{2676D3B8-BCDB-4194-B6A7-FA85FF50EC14}" srcOrd="4" destOrd="0" presId="urn:microsoft.com/office/officeart/2005/8/layout/cycle2"/>
    <dgm:cxn modelId="{8FEF39DB-BA96-4D8A-B2B8-9B612194D4ED}" type="presParOf" srcId="{898CB888-3958-4349-B37C-E09A15E41E7C}" destId="{ADE23BEC-4F39-4BD8-A47E-87C4439AF8D4}" srcOrd="5" destOrd="0" presId="urn:microsoft.com/office/officeart/2005/8/layout/cycle2"/>
    <dgm:cxn modelId="{735731A6-0A15-427E-9EB7-C0E25E0C5BF1}" type="presParOf" srcId="{ADE23BEC-4F39-4BD8-A47E-87C4439AF8D4}" destId="{B170352A-3BD6-42FC-A793-3722BAA68CC6}" srcOrd="0" destOrd="0" presId="urn:microsoft.com/office/officeart/2005/8/layout/cycle2"/>
    <dgm:cxn modelId="{BBFA13C9-A575-4D33-9C01-539869B62F47}" type="presParOf" srcId="{898CB888-3958-4349-B37C-E09A15E41E7C}" destId="{12339CED-7292-4C82-9FFF-8B6614A8FB2F}" srcOrd="6" destOrd="0" presId="urn:microsoft.com/office/officeart/2005/8/layout/cycle2"/>
    <dgm:cxn modelId="{5E9F1BC4-5B8F-4835-90D9-D3B9FA57F627}" type="presParOf" srcId="{898CB888-3958-4349-B37C-E09A15E41E7C}" destId="{39F422C1-B377-42B4-90D1-FFDDC8350B22}" srcOrd="7" destOrd="0" presId="urn:microsoft.com/office/officeart/2005/8/layout/cycle2"/>
    <dgm:cxn modelId="{814FAFC1-9139-4851-9901-76E134C011F3}" type="presParOf" srcId="{39F422C1-B377-42B4-90D1-FFDDC8350B22}" destId="{4F4799B5-83BC-4E68-9922-7DBED1686F9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CB51AEA-1EC5-4353-8824-9CFB9731F454}" type="doc">
      <dgm:prSet loTypeId="urn:microsoft.com/office/officeart/2008/layout/VerticalCurvedList" loCatId="list" qsTypeId="urn:microsoft.com/office/officeart/2005/8/quickstyle/simple5" qsCatId="simple" csTypeId="urn:microsoft.com/office/officeart/2005/8/colors/colorful3" csCatId="colorful" phldr="1"/>
      <dgm:spPr/>
      <dgm:t>
        <a:bodyPr/>
        <a:lstStyle/>
        <a:p>
          <a:endParaRPr lang="en-IN"/>
        </a:p>
      </dgm:t>
    </dgm:pt>
    <dgm:pt modelId="{B8FE4F3D-FC91-4332-9708-2E9C36B1FE4D}">
      <dgm:prSet phldrT="[Text]"/>
      <dgm:spPr/>
      <dgm:t>
        <a:bodyPr/>
        <a:lstStyle/>
        <a:p>
          <a:r>
            <a:rPr lang="en-US" dirty="0"/>
            <a:t>A GA population consists of 10 members</a:t>
          </a:r>
          <a:endParaRPr lang="en-IN" dirty="0"/>
        </a:p>
      </dgm:t>
    </dgm:pt>
    <dgm:pt modelId="{78FBF939-0C04-449C-8BB4-E58A51508D2B}" type="parTrans" cxnId="{7666295D-5343-4870-80F1-44015DE59E33}">
      <dgm:prSet/>
      <dgm:spPr/>
      <dgm:t>
        <a:bodyPr/>
        <a:lstStyle/>
        <a:p>
          <a:endParaRPr lang="en-IN"/>
        </a:p>
      </dgm:t>
    </dgm:pt>
    <dgm:pt modelId="{E56BF37F-4CEC-4AA5-B726-9D4157AE72F1}" type="sibTrans" cxnId="{7666295D-5343-4870-80F1-44015DE59E33}">
      <dgm:prSet/>
      <dgm:spPr/>
      <dgm:t>
        <a:bodyPr/>
        <a:lstStyle/>
        <a:p>
          <a:endParaRPr lang="en-IN"/>
        </a:p>
      </dgm:t>
    </dgm:pt>
    <dgm:pt modelId="{BE18AC43-47F8-4559-8288-8C84DFC0F1CB}">
      <dgm:prSet phldrT="[Text]"/>
      <dgm:spPr/>
      <dgm:t>
        <a:bodyPr/>
        <a:lstStyle/>
        <a:p>
          <a:r>
            <a:rPr lang="en-US" dirty="0"/>
            <a:t>Each member consists of Nc no. of coordinates</a:t>
          </a:r>
          <a:endParaRPr lang="en-IN" dirty="0"/>
        </a:p>
      </dgm:t>
    </dgm:pt>
    <dgm:pt modelId="{EAC98661-54F2-4E3D-BF99-6E3FD689E35C}" type="parTrans" cxnId="{1851AEFD-AB3B-4C4C-B0FE-4C513D210225}">
      <dgm:prSet/>
      <dgm:spPr/>
      <dgm:t>
        <a:bodyPr/>
        <a:lstStyle/>
        <a:p>
          <a:endParaRPr lang="en-IN"/>
        </a:p>
      </dgm:t>
    </dgm:pt>
    <dgm:pt modelId="{AE2AB640-323E-494B-9FB4-02696C42D29D}" type="sibTrans" cxnId="{1851AEFD-AB3B-4C4C-B0FE-4C513D210225}">
      <dgm:prSet/>
      <dgm:spPr/>
      <dgm:t>
        <a:bodyPr/>
        <a:lstStyle/>
        <a:p>
          <a:endParaRPr lang="en-IN"/>
        </a:p>
      </dgm:t>
    </dgm:pt>
    <dgm:pt modelId="{0AE9B305-343C-43A1-A32C-6D9B435F9853}">
      <dgm:prSet phldrT="[Text]"/>
      <dgm:spPr/>
      <dgm:t>
        <a:bodyPr/>
        <a:lstStyle/>
        <a:p>
          <a:r>
            <a:rPr lang="en-US" dirty="0"/>
            <a:t>Each coordinate is an (</a:t>
          </a:r>
          <a:r>
            <a:rPr lang="en-US" dirty="0" err="1"/>
            <a:t>x,y</a:t>
          </a:r>
          <a:r>
            <a:rPr lang="en-US" dirty="0"/>
            <a:t>) tuple </a:t>
          </a:r>
          <a:endParaRPr lang="en-IN" dirty="0"/>
        </a:p>
      </dgm:t>
    </dgm:pt>
    <dgm:pt modelId="{6BD6E2F8-CECD-4865-8BC7-65A0B6814A65}" type="parTrans" cxnId="{2F2F2B50-3C43-44CF-84FD-664543BECCD3}">
      <dgm:prSet/>
      <dgm:spPr/>
      <dgm:t>
        <a:bodyPr/>
        <a:lstStyle/>
        <a:p>
          <a:endParaRPr lang="en-IN"/>
        </a:p>
      </dgm:t>
    </dgm:pt>
    <dgm:pt modelId="{2C687276-E865-443F-8FEA-FE82FC4FDDAF}" type="sibTrans" cxnId="{2F2F2B50-3C43-44CF-84FD-664543BECCD3}">
      <dgm:prSet/>
      <dgm:spPr/>
      <dgm:t>
        <a:bodyPr/>
        <a:lstStyle/>
        <a:p>
          <a:endParaRPr lang="en-IN"/>
        </a:p>
      </dgm:t>
    </dgm:pt>
    <dgm:pt modelId="{44BA1B36-B422-48C7-9AD1-363432798483}" type="pres">
      <dgm:prSet presAssocID="{7CB51AEA-1EC5-4353-8824-9CFB9731F454}" presName="Name0" presStyleCnt="0">
        <dgm:presLayoutVars>
          <dgm:chMax val="7"/>
          <dgm:chPref val="7"/>
          <dgm:dir/>
        </dgm:presLayoutVars>
      </dgm:prSet>
      <dgm:spPr/>
    </dgm:pt>
    <dgm:pt modelId="{E5B79F89-1D01-4EC0-B0E2-0A86E0FAB369}" type="pres">
      <dgm:prSet presAssocID="{7CB51AEA-1EC5-4353-8824-9CFB9731F454}" presName="Name1" presStyleCnt="0"/>
      <dgm:spPr/>
    </dgm:pt>
    <dgm:pt modelId="{FDB561C3-43D9-48D0-8F92-B37BBD0909A9}" type="pres">
      <dgm:prSet presAssocID="{7CB51AEA-1EC5-4353-8824-9CFB9731F454}" presName="cycle" presStyleCnt="0"/>
      <dgm:spPr/>
    </dgm:pt>
    <dgm:pt modelId="{7F0F654C-239D-4E51-B1BD-DEA030281115}" type="pres">
      <dgm:prSet presAssocID="{7CB51AEA-1EC5-4353-8824-9CFB9731F454}" presName="srcNode" presStyleLbl="node1" presStyleIdx="0" presStyleCnt="3"/>
      <dgm:spPr/>
    </dgm:pt>
    <dgm:pt modelId="{7FF8745D-04A5-4296-9CA0-5A50DBAF9A92}" type="pres">
      <dgm:prSet presAssocID="{7CB51AEA-1EC5-4353-8824-9CFB9731F454}" presName="conn" presStyleLbl="parChTrans1D2" presStyleIdx="0" presStyleCnt="1"/>
      <dgm:spPr/>
    </dgm:pt>
    <dgm:pt modelId="{6869416A-A5F1-45EF-B015-203027003D1F}" type="pres">
      <dgm:prSet presAssocID="{7CB51AEA-1EC5-4353-8824-9CFB9731F454}" presName="extraNode" presStyleLbl="node1" presStyleIdx="0" presStyleCnt="3"/>
      <dgm:spPr/>
    </dgm:pt>
    <dgm:pt modelId="{9D9E78E0-9CE0-404F-A1F0-4C79C8E964C5}" type="pres">
      <dgm:prSet presAssocID="{7CB51AEA-1EC5-4353-8824-9CFB9731F454}" presName="dstNode" presStyleLbl="node1" presStyleIdx="0" presStyleCnt="3"/>
      <dgm:spPr/>
    </dgm:pt>
    <dgm:pt modelId="{D6ED95A4-C4C0-437B-B856-F0A922356C18}" type="pres">
      <dgm:prSet presAssocID="{B8FE4F3D-FC91-4332-9708-2E9C36B1FE4D}" presName="text_1" presStyleLbl="node1" presStyleIdx="0" presStyleCnt="3">
        <dgm:presLayoutVars>
          <dgm:bulletEnabled val="1"/>
        </dgm:presLayoutVars>
      </dgm:prSet>
      <dgm:spPr/>
    </dgm:pt>
    <dgm:pt modelId="{3DBCFE4C-C2B4-449E-A973-40328664675F}" type="pres">
      <dgm:prSet presAssocID="{B8FE4F3D-FC91-4332-9708-2E9C36B1FE4D}" presName="accent_1" presStyleCnt="0"/>
      <dgm:spPr/>
    </dgm:pt>
    <dgm:pt modelId="{7641628F-08E5-4C72-9374-26AFF436884A}" type="pres">
      <dgm:prSet presAssocID="{B8FE4F3D-FC91-4332-9708-2E9C36B1FE4D}" presName="accentRepeatNode" presStyleLbl="solidFgAcc1" presStyleIdx="0" presStyleCnt="3"/>
      <dgm:spPr/>
    </dgm:pt>
    <dgm:pt modelId="{332949BD-F5F6-4C77-9AEB-AB539F7AA4CC}" type="pres">
      <dgm:prSet presAssocID="{BE18AC43-47F8-4559-8288-8C84DFC0F1CB}" presName="text_2" presStyleLbl="node1" presStyleIdx="1" presStyleCnt="3">
        <dgm:presLayoutVars>
          <dgm:bulletEnabled val="1"/>
        </dgm:presLayoutVars>
      </dgm:prSet>
      <dgm:spPr/>
    </dgm:pt>
    <dgm:pt modelId="{7C31481B-34A1-4275-9DFD-64A59159B14C}" type="pres">
      <dgm:prSet presAssocID="{BE18AC43-47F8-4559-8288-8C84DFC0F1CB}" presName="accent_2" presStyleCnt="0"/>
      <dgm:spPr/>
    </dgm:pt>
    <dgm:pt modelId="{47CCB19E-E829-4CA4-8547-4CA5C755CB2A}" type="pres">
      <dgm:prSet presAssocID="{BE18AC43-47F8-4559-8288-8C84DFC0F1CB}" presName="accentRepeatNode" presStyleLbl="solidFgAcc1" presStyleIdx="1" presStyleCnt="3"/>
      <dgm:spPr/>
    </dgm:pt>
    <dgm:pt modelId="{3530950F-84C8-44EF-A9A4-01A62BAB086C}" type="pres">
      <dgm:prSet presAssocID="{0AE9B305-343C-43A1-A32C-6D9B435F9853}" presName="text_3" presStyleLbl="node1" presStyleIdx="2" presStyleCnt="3">
        <dgm:presLayoutVars>
          <dgm:bulletEnabled val="1"/>
        </dgm:presLayoutVars>
      </dgm:prSet>
      <dgm:spPr/>
    </dgm:pt>
    <dgm:pt modelId="{06D35B0E-74F4-4967-B2FE-3FD4C66B8FB8}" type="pres">
      <dgm:prSet presAssocID="{0AE9B305-343C-43A1-A32C-6D9B435F9853}" presName="accent_3" presStyleCnt="0"/>
      <dgm:spPr/>
    </dgm:pt>
    <dgm:pt modelId="{CE1C19DA-CB21-474D-BEB9-1F2CBDEB3885}" type="pres">
      <dgm:prSet presAssocID="{0AE9B305-343C-43A1-A32C-6D9B435F9853}" presName="accentRepeatNode" presStyleLbl="solidFgAcc1" presStyleIdx="2" presStyleCnt="3"/>
      <dgm:spPr/>
    </dgm:pt>
  </dgm:ptLst>
  <dgm:cxnLst>
    <dgm:cxn modelId="{0333A200-4356-46CE-995E-5EC9AB7E3D5E}" type="presOf" srcId="{E56BF37F-4CEC-4AA5-B726-9D4157AE72F1}" destId="{7FF8745D-04A5-4296-9CA0-5A50DBAF9A92}" srcOrd="0" destOrd="0" presId="urn:microsoft.com/office/officeart/2008/layout/VerticalCurvedList"/>
    <dgm:cxn modelId="{5C388503-9B57-4C39-A3FE-2D4CE4BA5EC7}" type="presOf" srcId="{0AE9B305-343C-43A1-A32C-6D9B435F9853}" destId="{3530950F-84C8-44EF-A9A4-01A62BAB086C}" srcOrd="0" destOrd="0" presId="urn:microsoft.com/office/officeart/2008/layout/VerticalCurvedList"/>
    <dgm:cxn modelId="{7666295D-5343-4870-80F1-44015DE59E33}" srcId="{7CB51AEA-1EC5-4353-8824-9CFB9731F454}" destId="{B8FE4F3D-FC91-4332-9708-2E9C36B1FE4D}" srcOrd="0" destOrd="0" parTransId="{78FBF939-0C04-449C-8BB4-E58A51508D2B}" sibTransId="{E56BF37F-4CEC-4AA5-B726-9D4157AE72F1}"/>
    <dgm:cxn modelId="{2F2F2B50-3C43-44CF-84FD-664543BECCD3}" srcId="{7CB51AEA-1EC5-4353-8824-9CFB9731F454}" destId="{0AE9B305-343C-43A1-A32C-6D9B435F9853}" srcOrd="2" destOrd="0" parTransId="{6BD6E2F8-CECD-4865-8BC7-65A0B6814A65}" sibTransId="{2C687276-E865-443F-8FEA-FE82FC4FDDAF}"/>
    <dgm:cxn modelId="{79D41F8F-8153-4D34-A437-6000253D6DAC}" type="presOf" srcId="{7CB51AEA-1EC5-4353-8824-9CFB9731F454}" destId="{44BA1B36-B422-48C7-9AD1-363432798483}" srcOrd="0" destOrd="0" presId="urn:microsoft.com/office/officeart/2008/layout/VerticalCurvedList"/>
    <dgm:cxn modelId="{AC911DA0-F011-42DD-B58E-8E954FB5FEF0}" type="presOf" srcId="{B8FE4F3D-FC91-4332-9708-2E9C36B1FE4D}" destId="{D6ED95A4-C4C0-437B-B856-F0A922356C18}" srcOrd="0" destOrd="0" presId="urn:microsoft.com/office/officeart/2008/layout/VerticalCurvedList"/>
    <dgm:cxn modelId="{D8F103EE-B48D-40EA-B9DC-E360418AC3AA}" type="presOf" srcId="{BE18AC43-47F8-4559-8288-8C84DFC0F1CB}" destId="{332949BD-F5F6-4C77-9AEB-AB539F7AA4CC}" srcOrd="0" destOrd="0" presId="urn:microsoft.com/office/officeart/2008/layout/VerticalCurvedList"/>
    <dgm:cxn modelId="{1851AEFD-AB3B-4C4C-B0FE-4C513D210225}" srcId="{7CB51AEA-1EC5-4353-8824-9CFB9731F454}" destId="{BE18AC43-47F8-4559-8288-8C84DFC0F1CB}" srcOrd="1" destOrd="0" parTransId="{EAC98661-54F2-4E3D-BF99-6E3FD689E35C}" sibTransId="{AE2AB640-323E-494B-9FB4-02696C42D29D}"/>
    <dgm:cxn modelId="{1BA38D19-04AE-4239-815A-E2E7B824AA96}" type="presParOf" srcId="{44BA1B36-B422-48C7-9AD1-363432798483}" destId="{E5B79F89-1D01-4EC0-B0E2-0A86E0FAB369}" srcOrd="0" destOrd="0" presId="urn:microsoft.com/office/officeart/2008/layout/VerticalCurvedList"/>
    <dgm:cxn modelId="{B4EF8784-5926-4B56-9E65-06C6A8DA08D2}" type="presParOf" srcId="{E5B79F89-1D01-4EC0-B0E2-0A86E0FAB369}" destId="{FDB561C3-43D9-48D0-8F92-B37BBD0909A9}" srcOrd="0" destOrd="0" presId="urn:microsoft.com/office/officeart/2008/layout/VerticalCurvedList"/>
    <dgm:cxn modelId="{FC20D660-C79E-46AA-B66F-C5B884076AEA}" type="presParOf" srcId="{FDB561C3-43D9-48D0-8F92-B37BBD0909A9}" destId="{7F0F654C-239D-4E51-B1BD-DEA030281115}" srcOrd="0" destOrd="0" presId="urn:microsoft.com/office/officeart/2008/layout/VerticalCurvedList"/>
    <dgm:cxn modelId="{49D9095B-17D7-4446-8BA8-A72DEC2A164D}" type="presParOf" srcId="{FDB561C3-43D9-48D0-8F92-B37BBD0909A9}" destId="{7FF8745D-04A5-4296-9CA0-5A50DBAF9A92}" srcOrd="1" destOrd="0" presId="urn:microsoft.com/office/officeart/2008/layout/VerticalCurvedList"/>
    <dgm:cxn modelId="{C4651825-B005-49E8-A70E-3DBFD7C5563B}" type="presParOf" srcId="{FDB561C3-43D9-48D0-8F92-B37BBD0909A9}" destId="{6869416A-A5F1-45EF-B015-203027003D1F}" srcOrd="2" destOrd="0" presId="urn:microsoft.com/office/officeart/2008/layout/VerticalCurvedList"/>
    <dgm:cxn modelId="{0F0ED9B7-280D-4965-9AE4-EF18CBB02591}" type="presParOf" srcId="{FDB561C3-43D9-48D0-8F92-B37BBD0909A9}" destId="{9D9E78E0-9CE0-404F-A1F0-4C79C8E964C5}" srcOrd="3" destOrd="0" presId="urn:microsoft.com/office/officeart/2008/layout/VerticalCurvedList"/>
    <dgm:cxn modelId="{D6C74F41-FD93-4A86-A286-1192932E6C70}" type="presParOf" srcId="{E5B79F89-1D01-4EC0-B0E2-0A86E0FAB369}" destId="{D6ED95A4-C4C0-437B-B856-F0A922356C18}" srcOrd="1" destOrd="0" presId="urn:microsoft.com/office/officeart/2008/layout/VerticalCurvedList"/>
    <dgm:cxn modelId="{8C28A062-49D2-49EB-9D84-57219E13E54A}" type="presParOf" srcId="{E5B79F89-1D01-4EC0-B0E2-0A86E0FAB369}" destId="{3DBCFE4C-C2B4-449E-A973-40328664675F}" srcOrd="2" destOrd="0" presId="urn:microsoft.com/office/officeart/2008/layout/VerticalCurvedList"/>
    <dgm:cxn modelId="{A6AEA400-370B-4BDE-B53C-2FC1737F0B3A}" type="presParOf" srcId="{3DBCFE4C-C2B4-449E-A973-40328664675F}" destId="{7641628F-08E5-4C72-9374-26AFF436884A}" srcOrd="0" destOrd="0" presId="urn:microsoft.com/office/officeart/2008/layout/VerticalCurvedList"/>
    <dgm:cxn modelId="{FDA79B18-B8D5-4DE6-BE5B-CF30312CA98E}" type="presParOf" srcId="{E5B79F89-1D01-4EC0-B0E2-0A86E0FAB369}" destId="{332949BD-F5F6-4C77-9AEB-AB539F7AA4CC}" srcOrd="3" destOrd="0" presId="urn:microsoft.com/office/officeart/2008/layout/VerticalCurvedList"/>
    <dgm:cxn modelId="{75AA3EF2-B3F8-4555-972A-B6660575DFA3}" type="presParOf" srcId="{E5B79F89-1D01-4EC0-B0E2-0A86E0FAB369}" destId="{7C31481B-34A1-4275-9DFD-64A59159B14C}" srcOrd="4" destOrd="0" presId="urn:microsoft.com/office/officeart/2008/layout/VerticalCurvedList"/>
    <dgm:cxn modelId="{711D7AD0-AB58-4A1D-96E3-E41C09597405}" type="presParOf" srcId="{7C31481B-34A1-4275-9DFD-64A59159B14C}" destId="{47CCB19E-E829-4CA4-8547-4CA5C755CB2A}" srcOrd="0" destOrd="0" presId="urn:microsoft.com/office/officeart/2008/layout/VerticalCurvedList"/>
    <dgm:cxn modelId="{ADB1729F-E696-4E3C-BD4F-F47D54FC1C8D}" type="presParOf" srcId="{E5B79F89-1D01-4EC0-B0E2-0A86E0FAB369}" destId="{3530950F-84C8-44EF-A9A4-01A62BAB086C}" srcOrd="5" destOrd="0" presId="urn:microsoft.com/office/officeart/2008/layout/VerticalCurvedList"/>
    <dgm:cxn modelId="{4B2DED87-6365-452E-89F8-9C5B1839FAB9}" type="presParOf" srcId="{E5B79F89-1D01-4EC0-B0E2-0A86E0FAB369}" destId="{06D35B0E-74F4-4967-B2FE-3FD4C66B8FB8}" srcOrd="6" destOrd="0" presId="urn:microsoft.com/office/officeart/2008/layout/VerticalCurvedList"/>
    <dgm:cxn modelId="{26FE9422-03B6-49DE-8BF5-36349A5AC4BE}" type="presParOf" srcId="{06D35B0E-74F4-4967-B2FE-3FD4C66B8FB8}" destId="{CE1C19DA-CB21-474D-BEB9-1F2CBDEB388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CB51AEA-1EC5-4353-8824-9CFB9731F454}" type="doc">
      <dgm:prSet loTypeId="urn:microsoft.com/office/officeart/2008/layout/VerticalCurvedList" loCatId="list" qsTypeId="urn:microsoft.com/office/officeart/2005/8/quickstyle/simple5" qsCatId="simple" csTypeId="urn:microsoft.com/office/officeart/2005/8/colors/colorful3" csCatId="colorful" phldr="1"/>
      <dgm:spPr/>
      <dgm:t>
        <a:bodyPr/>
        <a:lstStyle/>
        <a:p>
          <a:endParaRPr lang="en-IN"/>
        </a:p>
      </dgm:t>
    </dgm:pt>
    <dgm:pt modelId="{B8FE4F3D-FC91-4332-9708-2E9C36B1FE4D}">
      <dgm:prSet phldrT="[Text]"/>
      <dgm:spPr/>
      <dgm:t>
        <a:bodyPr/>
        <a:lstStyle/>
        <a:p>
          <a:r>
            <a:rPr lang="en-US" dirty="0"/>
            <a:t>Our Swarm consists of 20 particles</a:t>
          </a:r>
          <a:endParaRPr lang="en-IN" dirty="0"/>
        </a:p>
      </dgm:t>
    </dgm:pt>
    <dgm:pt modelId="{78FBF939-0C04-449C-8BB4-E58A51508D2B}" type="parTrans" cxnId="{7666295D-5343-4870-80F1-44015DE59E33}">
      <dgm:prSet/>
      <dgm:spPr/>
      <dgm:t>
        <a:bodyPr/>
        <a:lstStyle/>
        <a:p>
          <a:endParaRPr lang="en-IN"/>
        </a:p>
      </dgm:t>
    </dgm:pt>
    <dgm:pt modelId="{E56BF37F-4CEC-4AA5-B726-9D4157AE72F1}" type="sibTrans" cxnId="{7666295D-5343-4870-80F1-44015DE59E33}">
      <dgm:prSet/>
      <dgm:spPr/>
      <dgm:t>
        <a:bodyPr/>
        <a:lstStyle/>
        <a:p>
          <a:endParaRPr lang="en-IN"/>
        </a:p>
      </dgm:t>
    </dgm:pt>
    <dgm:pt modelId="{BE18AC43-47F8-4559-8288-8C84DFC0F1CB}">
      <dgm:prSet phldrT="[Text]"/>
      <dgm:spPr/>
      <dgm:t>
        <a:bodyPr/>
        <a:lstStyle/>
        <a:p>
          <a:r>
            <a:rPr lang="en-US" dirty="0"/>
            <a:t>Each particle consists of Nc no. of coordinates</a:t>
          </a:r>
          <a:endParaRPr lang="en-IN" dirty="0"/>
        </a:p>
      </dgm:t>
    </dgm:pt>
    <dgm:pt modelId="{EAC98661-54F2-4E3D-BF99-6E3FD689E35C}" type="parTrans" cxnId="{1851AEFD-AB3B-4C4C-B0FE-4C513D210225}">
      <dgm:prSet/>
      <dgm:spPr/>
      <dgm:t>
        <a:bodyPr/>
        <a:lstStyle/>
        <a:p>
          <a:endParaRPr lang="en-IN"/>
        </a:p>
      </dgm:t>
    </dgm:pt>
    <dgm:pt modelId="{AE2AB640-323E-494B-9FB4-02696C42D29D}" type="sibTrans" cxnId="{1851AEFD-AB3B-4C4C-B0FE-4C513D210225}">
      <dgm:prSet/>
      <dgm:spPr/>
      <dgm:t>
        <a:bodyPr/>
        <a:lstStyle/>
        <a:p>
          <a:endParaRPr lang="en-IN"/>
        </a:p>
      </dgm:t>
    </dgm:pt>
    <dgm:pt modelId="{0AE9B305-343C-43A1-A32C-6D9B435F9853}">
      <dgm:prSet phldrT="[Text]"/>
      <dgm:spPr/>
      <dgm:t>
        <a:bodyPr/>
        <a:lstStyle/>
        <a:p>
          <a:r>
            <a:rPr lang="en-US" dirty="0"/>
            <a:t>Each coordinate is an (</a:t>
          </a:r>
          <a:r>
            <a:rPr lang="en-US" dirty="0" err="1"/>
            <a:t>x,y</a:t>
          </a:r>
          <a:r>
            <a:rPr lang="en-US" dirty="0"/>
            <a:t>) tuple </a:t>
          </a:r>
          <a:endParaRPr lang="en-IN" dirty="0"/>
        </a:p>
      </dgm:t>
    </dgm:pt>
    <dgm:pt modelId="{6BD6E2F8-CECD-4865-8BC7-65A0B6814A65}" type="parTrans" cxnId="{2F2F2B50-3C43-44CF-84FD-664543BECCD3}">
      <dgm:prSet/>
      <dgm:spPr/>
      <dgm:t>
        <a:bodyPr/>
        <a:lstStyle/>
        <a:p>
          <a:endParaRPr lang="en-IN"/>
        </a:p>
      </dgm:t>
    </dgm:pt>
    <dgm:pt modelId="{2C687276-E865-443F-8FEA-FE82FC4FDDAF}" type="sibTrans" cxnId="{2F2F2B50-3C43-44CF-84FD-664543BECCD3}">
      <dgm:prSet/>
      <dgm:spPr/>
      <dgm:t>
        <a:bodyPr/>
        <a:lstStyle/>
        <a:p>
          <a:endParaRPr lang="en-IN"/>
        </a:p>
      </dgm:t>
    </dgm:pt>
    <dgm:pt modelId="{44BA1B36-B422-48C7-9AD1-363432798483}" type="pres">
      <dgm:prSet presAssocID="{7CB51AEA-1EC5-4353-8824-9CFB9731F454}" presName="Name0" presStyleCnt="0">
        <dgm:presLayoutVars>
          <dgm:chMax val="7"/>
          <dgm:chPref val="7"/>
          <dgm:dir/>
        </dgm:presLayoutVars>
      </dgm:prSet>
      <dgm:spPr/>
    </dgm:pt>
    <dgm:pt modelId="{E5B79F89-1D01-4EC0-B0E2-0A86E0FAB369}" type="pres">
      <dgm:prSet presAssocID="{7CB51AEA-1EC5-4353-8824-9CFB9731F454}" presName="Name1" presStyleCnt="0"/>
      <dgm:spPr/>
    </dgm:pt>
    <dgm:pt modelId="{FDB561C3-43D9-48D0-8F92-B37BBD0909A9}" type="pres">
      <dgm:prSet presAssocID="{7CB51AEA-1EC5-4353-8824-9CFB9731F454}" presName="cycle" presStyleCnt="0"/>
      <dgm:spPr/>
    </dgm:pt>
    <dgm:pt modelId="{7F0F654C-239D-4E51-B1BD-DEA030281115}" type="pres">
      <dgm:prSet presAssocID="{7CB51AEA-1EC5-4353-8824-9CFB9731F454}" presName="srcNode" presStyleLbl="node1" presStyleIdx="0" presStyleCnt="3"/>
      <dgm:spPr/>
    </dgm:pt>
    <dgm:pt modelId="{7FF8745D-04A5-4296-9CA0-5A50DBAF9A92}" type="pres">
      <dgm:prSet presAssocID="{7CB51AEA-1EC5-4353-8824-9CFB9731F454}" presName="conn" presStyleLbl="parChTrans1D2" presStyleIdx="0" presStyleCnt="1"/>
      <dgm:spPr/>
    </dgm:pt>
    <dgm:pt modelId="{6869416A-A5F1-45EF-B015-203027003D1F}" type="pres">
      <dgm:prSet presAssocID="{7CB51AEA-1EC5-4353-8824-9CFB9731F454}" presName="extraNode" presStyleLbl="node1" presStyleIdx="0" presStyleCnt="3"/>
      <dgm:spPr/>
    </dgm:pt>
    <dgm:pt modelId="{9D9E78E0-9CE0-404F-A1F0-4C79C8E964C5}" type="pres">
      <dgm:prSet presAssocID="{7CB51AEA-1EC5-4353-8824-9CFB9731F454}" presName="dstNode" presStyleLbl="node1" presStyleIdx="0" presStyleCnt="3"/>
      <dgm:spPr/>
    </dgm:pt>
    <dgm:pt modelId="{D6ED95A4-C4C0-437B-B856-F0A922356C18}" type="pres">
      <dgm:prSet presAssocID="{B8FE4F3D-FC91-4332-9708-2E9C36B1FE4D}" presName="text_1" presStyleLbl="node1" presStyleIdx="0" presStyleCnt="3">
        <dgm:presLayoutVars>
          <dgm:bulletEnabled val="1"/>
        </dgm:presLayoutVars>
      </dgm:prSet>
      <dgm:spPr/>
    </dgm:pt>
    <dgm:pt modelId="{3DBCFE4C-C2B4-449E-A973-40328664675F}" type="pres">
      <dgm:prSet presAssocID="{B8FE4F3D-FC91-4332-9708-2E9C36B1FE4D}" presName="accent_1" presStyleCnt="0"/>
      <dgm:spPr/>
    </dgm:pt>
    <dgm:pt modelId="{7641628F-08E5-4C72-9374-26AFF436884A}" type="pres">
      <dgm:prSet presAssocID="{B8FE4F3D-FC91-4332-9708-2E9C36B1FE4D}" presName="accentRepeatNode" presStyleLbl="solidFgAcc1" presStyleIdx="0" presStyleCnt="3"/>
      <dgm:spPr/>
    </dgm:pt>
    <dgm:pt modelId="{332949BD-F5F6-4C77-9AEB-AB539F7AA4CC}" type="pres">
      <dgm:prSet presAssocID="{BE18AC43-47F8-4559-8288-8C84DFC0F1CB}" presName="text_2" presStyleLbl="node1" presStyleIdx="1" presStyleCnt="3">
        <dgm:presLayoutVars>
          <dgm:bulletEnabled val="1"/>
        </dgm:presLayoutVars>
      </dgm:prSet>
      <dgm:spPr/>
    </dgm:pt>
    <dgm:pt modelId="{7C31481B-34A1-4275-9DFD-64A59159B14C}" type="pres">
      <dgm:prSet presAssocID="{BE18AC43-47F8-4559-8288-8C84DFC0F1CB}" presName="accent_2" presStyleCnt="0"/>
      <dgm:spPr/>
    </dgm:pt>
    <dgm:pt modelId="{47CCB19E-E829-4CA4-8547-4CA5C755CB2A}" type="pres">
      <dgm:prSet presAssocID="{BE18AC43-47F8-4559-8288-8C84DFC0F1CB}" presName="accentRepeatNode" presStyleLbl="solidFgAcc1" presStyleIdx="1" presStyleCnt="3"/>
      <dgm:spPr/>
    </dgm:pt>
    <dgm:pt modelId="{3530950F-84C8-44EF-A9A4-01A62BAB086C}" type="pres">
      <dgm:prSet presAssocID="{0AE9B305-343C-43A1-A32C-6D9B435F9853}" presName="text_3" presStyleLbl="node1" presStyleIdx="2" presStyleCnt="3">
        <dgm:presLayoutVars>
          <dgm:bulletEnabled val="1"/>
        </dgm:presLayoutVars>
      </dgm:prSet>
      <dgm:spPr/>
    </dgm:pt>
    <dgm:pt modelId="{06D35B0E-74F4-4967-B2FE-3FD4C66B8FB8}" type="pres">
      <dgm:prSet presAssocID="{0AE9B305-343C-43A1-A32C-6D9B435F9853}" presName="accent_3" presStyleCnt="0"/>
      <dgm:spPr/>
    </dgm:pt>
    <dgm:pt modelId="{CE1C19DA-CB21-474D-BEB9-1F2CBDEB3885}" type="pres">
      <dgm:prSet presAssocID="{0AE9B305-343C-43A1-A32C-6D9B435F9853}" presName="accentRepeatNode" presStyleLbl="solidFgAcc1" presStyleIdx="2" presStyleCnt="3"/>
      <dgm:spPr/>
    </dgm:pt>
  </dgm:ptLst>
  <dgm:cxnLst>
    <dgm:cxn modelId="{0333A200-4356-46CE-995E-5EC9AB7E3D5E}" type="presOf" srcId="{E56BF37F-4CEC-4AA5-B726-9D4157AE72F1}" destId="{7FF8745D-04A5-4296-9CA0-5A50DBAF9A92}" srcOrd="0" destOrd="0" presId="urn:microsoft.com/office/officeart/2008/layout/VerticalCurvedList"/>
    <dgm:cxn modelId="{5C388503-9B57-4C39-A3FE-2D4CE4BA5EC7}" type="presOf" srcId="{0AE9B305-343C-43A1-A32C-6D9B435F9853}" destId="{3530950F-84C8-44EF-A9A4-01A62BAB086C}" srcOrd="0" destOrd="0" presId="urn:microsoft.com/office/officeart/2008/layout/VerticalCurvedList"/>
    <dgm:cxn modelId="{7666295D-5343-4870-80F1-44015DE59E33}" srcId="{7CB51AEA-1EC5-4353-8824-9CFB9731F454}" destId="{B8FE4F3D-FC91-4332-9708-2E9C36B1FE4D}" srcOrd="0" destOrd="0" parTransId="{78FBF939-0C04-449C-8BB4-E58A51508D2B}" sibTransId="{E56BF37F-4CEC-4AA5-B726-9D4157AE72F1}"/>
    <dgm:cxn modelId="{2F2F2B50-3C43-44CF-84FD-664543BECCD3}" srcId="{7CB51AEA-1EC5-4353-8824-9CFB9731F454}" destId="{0AE9B305-343C-43A1-A32C-6D9B435F9853}" srcOrd="2" destOrd="0" parTransId="{6BD6E2F8-CECD-4865-8BC7-65A0B6814A65}" sibTransId="{2C687276-E865-443F-8FEA-FE82FC4FDDAF}"/>
    <dgm:cxn modelId="{79D41F8F-8153-4D34-A437-6000253D6DAC}" type="presOf" srcId="{7CB51AEA-1EC5-4353-8824-9CFB9731F454}" destId="{44BA1B36-B422-48C7-9AD1-363432798483}" srcOrd="0" destOrd="0" presId="urn:microsoft.com/office/officeart/2008/layout/VerticalCurvedList"/>
    <dgm:cxn modelId="{AC911DA0-F011-42DD-B58E-8E954FB5FEF0}" type="presOf" srcId="{B8FE4F3D-FC91-4332-9708-2E9C36B1FE4D}" destId="{D6ED95A4-C4C0-437B-B856-F0A922356C18}" srcOrd="0" destOrd="0" presId="urn:microsoft.com/office/officeart/2008/layout/VerticalCurvedList"/>
    <dgm:cxn modelId="{D8F103EE-B48D-40EA-B9DC-E360418AC3AA}" type="presOf" srcId="{BE18AC43-47F8-4559-8288-8C84DFC0F1CB}" destId="{332949BD-F5F6-4C77-9AEB-AB539F7AA4CC}" srcOrd="0" destOrd="0" presId="urn:microsoft.com/office/officeart/2008/layout/VerticalCurvedList"/>
    <dgm:cxn modelId="{1851AEFD-AB3B-4C4C-B0FE-4C513D210225}" srcId="{7CB51AEA-1EC5-4353-8824-9CFB9731F454}" destId="{BE18AC43-47F8-4559-8288-8C84DFC0F1CB}" srcOrd="1" destOrd="0" parTransId="{EAC98661-54F2-4E3D-BF99-6E3FD689E35C}" sibTransId="{AE2AB640-323E-494B-9FB4-02696C42D29D}"/>
    <dgm:cxn modelId="{1BA38D19-04AE-4239-815A-E2E7B824AA96}" type="presParOf" srcId="{44BA1B36-B422-48C7-9AD1-363432798483}" destId="{E5B79F89-1D01-4EC0-B0E2-0A86E0FAB369}" srcOrd="0" destOrd="0" presId="urn:microsoft.com/office/officeart/2008/layout/VerticalCurvedList"/>
    <dgm:cxn modelId="{B4EF8784-5926-4B56-9E65-06C6A8DA08D2}" type="presParOf" srcId="{E5B79F89-1D01-4EC0-B0E2-0A86E0FAB369}" destId="{FDB561C3-43D9-48D0-8F92-B37BBD0909A9}" srcOrd="0" destOrd="0" presId="urn:microsoft.com/office/officeart/2008/layout/VerticalCurvedList"/>
    <dgm:cxn modelId="{FC20D660-C79E-46AA-B66F-C5B884076AEA}" type="presParOf" srcId="{FDB561C3-43D9-48D0-8F92-B37BBD0909A9}" destId="{7F0F654C-239D-4E51-B1BD-DEA030281115}" srcOrd="0" destOrd="0" presId="urn:microsoft.com/office/officeart/2008/layout/VerticalCurvedList"/>
    <dgm:cxn modelId="{49D9095B-17D7-4446-8BA8-A72DEC2A164D}" type="presParOf" srcId="{FDB561C3-43D9-48D0-8F92-B37BBD0909A9}" destId="{7FF8745D-04A5-4296-9CA0-5A50DBAF9A92}" srcOrd="1" destOrd="0" presId="urn:microsoft.com/office/officeart/2008/layout/VerticalCurvedList"/>
    <dgm:cxn modelId="{C4651825-B005-49E8-A70E-3DBFD7C5563B}" type="presParOf" srcId="{FDB561C3-43D9-48D0-8F92-B37BBD0909A9}" destId="{6869416A-A5F1-45EF-B015-203027003D1F}" srcOrd="2" destOrd="0" presId="urn:microsoft.com/office/officeart/2008/layout/VerticalCurvedList"/>
    <dgm:cxn modelId="{0F0ED9B7-280D-4965-9AE4-EF18CBB02591}" type="presParOf" srcId="{FDB561C3-43D9-48D0-8F92-B37BBD0909A9}" destId="{9D9E78E0-9CE0-404F-A1F0-4C79C8E964C5}" srcOrd="3" destOrd="0" presId="urn:microsoft.com/office/officeart/2008/layout/VerticalCurvedList"/>
    <dgm:cxn modelId="{D6C74F41-FD93-4A86-A286-1192932E6C70}" type="presParOf" srcId="{E5B79F89-1D01-4EC0-B0E2-0A86E0FAB369}" destId="{D6ED95A4-C4C0-437B-B856-F0A922356C18}" srcOrd="1" destOrd="0" presId="urn:microsoft.com/office/officeart/2008/layout/VerticalCurvedList"/>
    <dgm:cxn modelId="{8C28A062-49D2-49EB-9D84-57219E13E54A}" type="presParOf" srcId="{E5B79F89-1D01-4EC0-B0E2-0A86E0FAB369}" destId="{3DBCFE4C-C2B4-449E-A973-40328664675F}" srcOrd="2" destOrd="0" presId="urn:microsoft.com/office/officeart/2008/layout/VerticalCurvedList"/>
    <dgm:cxn modelId="{A6AEA400-370B-4BDE-B53C-2FC1737F0B3A}" type="presParOf" srcId="{3DBCFE4C-C2B4-449E-A973-40328664675F}" destId="{7641628F-08E5-4C72-9374-26AFF436884A}" srcOrd="0" destOrd="0" presId="urn:microsoft.com/office/officeart/2008/layout/VerticalCurvedList"/>
    <dgm:cxn modelId="{FDA79B18-B8D5-4DE6-BE5B-CF30312CA98E}" type="presParOf" srcId="{E5B79F89-1D01-4EC0-B0E2-0A86E0FAB369}" destId="{332949BD-F5F6-4C77-9AEB-AB539F7AA4CC}" srcOrd="3" destOrd="0" presId="urn:microsoft.com/office/officeart/2008/layout/VerticalCurvedList"/>
    <dgm:cxn modelId="{75AA3EF2-B3F8-4555-972A-B6660575DFA3}" type="presParOf" srcId="{E5B79F89-1D01-4EC0-B0E2-0A86E0FAB369}" destId="{7C31481B-34A1-4275-9DFD-64A59159B14C}" srcOrd="4" destOrd="0" presId="urn:microsoft.com/office/officeart/2008/layout/VerticalCurvedList"/>
    <dgm:cxn modelId="{711D7AD0-AB58-4A1D-96E3-E41C09597405}" type="presParOf" srcId="{7C31481B-34A1-4275-9DFD-64A59159B14C}" destId="{47CCB19E-E829-4CA4-8547-4CA5C755CB2A}" srcOrd="0" destOrd="0" presId="urn:microsoft.com/office/officeart/2008/layout/VerticalCurvedList"/>
    <dgm:cxn modelId="{ADB1729F-E696-4E3C-BD4F-F47D54FC1C8D}" type="presParOf" srcId="{E5B79F89-1D01-4EC0-B0E2-0A86E0FAB369}" destId="{3530950F-84C8-44EF-A9A4-01A62BAB086C}" srcOrd="5" destOrd="0" presId="urn:microsoft.com/office/officeart/2008/layout/VerticalCurvedList"/>
    <dgm:cxn modelId="{4B2DED87-6365-452E-89F8-9C5B1839FAB9}" type="presParOf" srcId="{E5B79F89-1D01-4EC0-B0E2-0A86E0FAB369}" destId="{06D35B0E-74F4-4967-B2FE-3FD4C66B8FB8}" srcOrd="6" destOrd="0" presId="urn:microsoft.com/office/officeart/2008/layout/VerticalCurvedList"/>
    <dgm:cxn modelId="{26FE9422-03B6-49DE-8BF5-36349A5AC4BE}" type="presParOf" srcId="{06D35B0E-74F4-4967-B2FE-3FD4C66B8FB8}" destId="{CE1C19DA-CB21-474D-BEB9-1F2CBDEB388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C51CAC0-3DDF-416A-9CE4-8B29BFEA723E}"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IN"/>
        </a:p>
      </dgm:t>
    </dgm:pt>
    <dgm:pt modelId="{5A34EFAD-CCB1-45D0-9056-A05F9B493C7A}">
      <dgm:prSet phldrT="[Text]"/>
      <dgm:spPr/>
      <dgm:t>
        <a:bodyPr/>
        <a:lstStyle/>
        <a:p>
          <a:r>
            <a:rPr lang="en-IN" dirty="0"/>
            <a:t>Feed the Member</a:t>
          </a:r>
        </a:p>
      </dgm:t>
    </dgm:pt>
    <dgm:pt modelId="{909F0D1C-DF60-4836-A9AE-4C7B91D1FECF}" type="parTrans" cxnId="{62FE1BAF-8128-49D6-A395-2A00FBC1EB55}">
      <dgm:prSet/>
      <dgm:spPr/>
      <dgm:t>
        <a:bodyPr/>
        <a:lstStyle/>
        <a:p>
          <a:endParaRPr lang="en-IN"/>
        </a:p>
      </dgm:t>
    </dgm:pt>
    <dgm:pt modelId="{8551CF1B-BEA2-4E7F-B2FB-89B4CDBB55D9}" type="sibTrans" cxnId="{62FE1BAF-8128-49D6-A395-2A00FBC1EB55}">
      <dgm:prSet/>
      <dgm:spPr/>
      <dgm:t>
        <a:bodyPr/>
        <a:lstStyle/>
        <a:p>
          <a:endParaRPr lang="en-IN"/>
        </a:p>
      </dgm:t>
    </dgm:pt>
    <dgm:pt modelId="{2C516F19-4C7C-4DF9-B0BD-2C3D9645ABDD}">
      <dgm:prSet phldrT="[Text]"/>
      <dgm:spPr/>
      <dgm:t>
        <a:bodyPr/>
        <a:lstStyle/>
        <a:p>
          <a:r>
            <a:rPr lang="en-IN" dirty="0"/>
            <a:t>Take a member of population(either PSO or GA). This member shall contain </a:t>
          </a:r>
          <a:r>
            <a:rPr lang="en-IN" b="1" dirty="0"/>
            <a:t>Nc</a:t>
          </a:r>
          <a:r>
            <a:rPr lang="en-IN" dirty="0"/>
            <a:t> (no. of charging station coordinates)</a:t>
          </a:r>
        </a:p>
      </dgm:t>
    </dgm:pt>
    <dgm:pt modelId="{E9E67D2D-7C1C-4F38-8B62-BFEA1B51FEE8}" type="parTrans" cxnId="{91D66EFD-930F-48D9-9357-EEC7D5DB80DD}">
      <dgm:prSet/>
      <dgm:spPr/>
      <dgm:t>
        <a:bodyPr/>
        <a:lstStyle/>
        <a:p>
          <a:endParaRPr lang="en-IN"/>
        </a:p>
      </dgm:t>
    </dgm:pt>
    <dgm:pt modelId="{7A2714F3-C183-40E7-88BA-AA4DD837F5AD}" type="sibTrans" cxnId="{91D66EFD-930F-48D9-9357-EEC7D5DB80DD}">
      <dgm:prSet/>
      <dgm:spPr/>
      <dgm:t>
        <a:bodyPr/>
        <a:lstStyle/>
        <a:p>
          <a:endParaRPr lang="en-IN"/>
        </a:p>
      </dgm:t>
    </dgm:pt>
    <dgm:pt modelId="{8D8F58A5-7B10-4D2B-BC35-9A7B3D4E2048}">
      <dgm:prSet phldrT="[Text]"/>
      <dgm:spPr/>
      <dgm:t>
        <a:bodyPr/>
        <a:lstStyle/>
        <a:p>
          <a:r>
            <a:rPr lang="en-IN" dirty="0"/>
            <a:t>Generate Voronoi Diagram</a:t>
          </a:r>
        </a:p>
      </dgm:t>
    </dgm:pt>
    <dgm:pt modelId="{57A70E8D-B61E-46EA-BC98-6735AABF4AAD}" type="parTrans" cxnId="{4C94CD55-CC58-4938-BA7F-ACFFD47E52BA}">
      <dgm:prSet/>
      <dgm:spPr/>
      <dgm:t>
        <a:bodyPr/>
        <a:lstStyle/>
        <a:p>
          <a:endParaRPr lang="en-IN"/>
        </a:p>
      </dgm:t>
    </dgm:pt>
    <dgm:pt modelId="{4CE3395A-B1D8-47CF-AFA6-EEC482C47123}" type="sibTrans" cxnId="{4C94CD55-CC58-4938-BA7F-ACFFD47E52BA}">
      <dgm:prSet/>
      <dgm:spPr/>
      <dgm:t>
        <a:bodyPr/>
        <a:lstStyle/>
        <a:p>
          <a:endParaRPr lang="en-IN"/>
        </a:p>
      </dgm:t>
    </dgm:pt>
    <dgm:pt modelId="{13AC4D09-FEE2-4F0A-B592-3FC99A37C61B}">
      <dgm:prSet phldrT="[Text]"/>
      <dgm:spPr/>
      <dgm:t>
        <a:bodyPr/>
        <a:lstStyle/>
        <a:p>
          <a:r>
            <a:rPr lang="en-IN" dirty="0"/>
            <a:t>Using the coordinates, generate the Voronoi Diagram</a:t>
          </a:r>
        </a:p>
      </dgm:t>
    </dgm:pt>
    <dgm:pt modelId="{513E8054-B206-4B6C-931D-62BCBB7EC4D7}" type="parTrans" cxnId="{9E3D7486-0700-41E1-9A08-7EC96A83C444}">
      <dgm:prSet/>
      <dgm:spPr/>
      <dgm:t>
        <a:bodyPr/>
        <a:lstStyle/>
        <a:p>
          <a:endParaRPr lang="en-IN"/>
        </a:p>
      </dgm:t>
    </dgm:pt>
    <dgm:pt modelId="{60E10BC1-52F6-4DF2-984B-E62D4B71D8BD}" type="sibTrans" cxnId="{9E3D7486-0700-41E1-9A08-7EC96A83C444}">
      <dgm:prSet/>
      <dgm:spPr/>
      <dgm:t>
        <a:bodyPr/>
        <a:lstStyle/>
        <a:p>
          <a:endParaRPr lang="en-IN"/>
        </a:p>
      </dgm:t>
    </dgm:pt>
    <dgm:pt modelId="{25622863-7E91-4840-86C8-F4E54C2C6889}">
      <dgm:prSet phldrT="[Text]"/>
      <dgm:spPr/>
      <dgm:t>
        <a:bodyPr/>
        <a:lstStyle/>
        <a:p>
          <a:r>
            <a:rPr lang="en-IN" dirty="0"/>
            <a:t>This diagram shall give the service area of each charging station</a:t>
          </a:r>
        </a:p>
      </dgm:t>
    </dgm:pt>
    <dgm:pt modelId="{DE34A926-52E9-44F6-89AC-B12ECF0F4C4E}" type="parTrans" cxnId="{8268222A-1E9F-4374-BD76-7D98A545EC05}">
      <dgm:prSet/>
      <dgm:spPr/>
      <dgm:t>
        <a:bodyPr/>
        <a:lstStyle/>
        <a:p>
          <a:endParaRPr lang="en-IN"/>
        </a:p>
      </dgm:t>
    </dgm:pt>
    <dgm:pt modelId="{4C6FB4A9-5A3F-466F-852B-0B71D870AED8}" type="sibTrans" cxnId="{8268222A-1E9F-4374-BD76-7D98A545EC05}">
      <dgm:prSet/>
      <dgm:spPr/>
      <dgm:t>
        <a:bodyPr/>
        <a:lstStyle/>
        <a:p>
          <a:endParaRPr lang="en-IN"/>
        </a:p>
      </dgm:t>
    </dgm:pt>
    <dgm:pt modelId="{FC159598-B8FE-45C4-9657-E2E49740D80B}">
      <dgm:prSet phldrT="[Text]"/>
      <dgm:spPr/>
      <dgm:t>
        <a:bodyPr/>
        <a:lstStyle/>
        <a:p>
          <a:r>
            <a:rPr lang="en-IN" dirty="0"/>
            <a:t>Get Demand per charging station</a:t>
          </a:r>
        </a:p>
      </dgm:t>
    </dgm:pt>
    <dgm:pt modelId="{8CA18C3C-1A76-4A8E-A8C4-7B7CAA08A199}" type="parTrans" cxnId="{7CF0B594-94C3-4876-88AB-907A7554C728}">
      <dgm:prSet/>
      <dgm:spPr/>
      <dgm:t>
        <a:bodyPr/>
        <a:lstStyle/>
        <a:p>
          <a:endParaRPr lang="en-IN"/>
        </a:p>
      </dgm:t>
    </dgm:pt>
    <dgm:pt modelId="{74642D23-C081-452D-B62B-986718FEB3CF}" type="sibTrans" cxnId="{7CF0B594-94C3-4876-88AB-907A7554C728}">
      <dgm:prSet/>
      <dgm:spPr/>
      <dgm:t>
        <a:bodyPr/>
        <a:lstStyle/>
        <a:p>
          <a:endParaRPr lang="en-IN"/>
        </a:p>
      </dgm:t>
    </dgm:pt>
    <dgm:pt modelId="{42B8043E-D688-4968-B16E-C518FEE25315}">
      <dgm:prSet phldrT="[Text]"/>
      <dgm:spPr/>
      <dgm:t>
        <a:bodyPr/>
        <a:lstStyle/>
        <a:p>
          <a:r>
            <a:rPr lang="en-IN" dirty="0"/>
            <a:t>Once the service area is defined, the demand points to be serviced by that charging station is fixed</a:t>
          </a:r>
        </a:p>
      </dgm:t>
    </dgm:pt>
    <dgm:pt modelId="{95FB8903-7006-459C-BAB9-4F956C0915F7}" type="parTrans" cxnId="{3EA4B1C1-6A6F-493D-89F3-F46F555BB66F}">
      <dgm:prSet/>
      <dgm:spPr/>
      <dgm:t>
        <a:bodyPr/>
        <a:lstStyle/>
        <a:p>
          <a:endParaRPr lang="en-IN"/>
        </a:p>
      </dgm:t>
    </dgm:pt>
    <dgm:pt modelId="{B300AFA3-24B4-46FF-AD8A-E668954AB839}" type="sibTrans" cxnId="{3EA4B1C1-6A6F-493D-89F3-F46F555BB66F}">
      <dgm:prSet/>
      <dgm:spPr/>
      <dgm:t>
        <a:bodyPr/>
        <a:lstStyle/>
        <a:p>
          <a:endParaRPr lang="en-IN"/>
        </a:p>
      </dgm:t>
    </dgm:pt>
    <dgm:pt modelId="{A0F06881-9E02-4A27-A916-9291B05DF212}">
      <dgm:prSet phldrT="[Text]"/>
      <dgm:spPr/>
      <dgm:t>
        <a:bodyPr/>
        <a:lstStyle/>
        <a:p>
          <a:r>
            <a:rPr lang="en-IN" dirty="0"/>
            <a:t>Hence, all the demands at the “to be serviced” demands for that charging station have to be met</a:t>
          </a:r>
        </a:p>
      </dgm:t>
    </dgm:pt>
    <dgm:pt modelId="{9F5C9BFD-56D4-4A94-BD5F-3172EC79B021}" type="parTrans" cxnId="{C2624155-52C4-4A3A-BEB8-EC2CCF6A8218}">
      <dgm:prSet/>
      <dgm:spPr/>
      <dgm:t>
        <a:bodyPr/>
        <a:lstStyle/>
        <a:p>
          <a:endParaRPr lang="en-IN"/>
        </a:p>
      </dgm:t>
    </dgm:pt>
    <dgm:pt modelId="{46637D57-2F82-448A-9A63-635F1231253B}" type="sibTrans" cxnId="{C2624155-52C4-4A3A-BEB8-EC2CCF6A8218}">
      <dgm:prSet/>
      <dgm:spPr/>
      <dgm:t>
        <a:bodyPr/>
        <a:lstStyle/>
        <a:p>
          <a:endParaRPr lang="en-IN"/>
        </a:p>
      </dgm:t>
    </dgm:pt>
    <dgm:pt modelId="{17EE4308-0789-4A15-8E88-64AC116BD3C9}">
      <dgm:prSet phldrT="[Text]"/>
      <dgm:spPr/>
      <dgm:t>
        <a:bodyPr/>
        <a:lstStyle/>
        <a:p>
          <a:r>
            <a:rPr lang="en-IN" dirty="0"/>
            <a:t>Hence, the total demand for each charging station is found out this way</a:t>
          </a:r>
        </a:p>
      </dgm:t>
    </dgm:pt>
    <dgm:pt modelId="{861845C1-8D59-4990-8ED7-A3791D05C866}" type="parTrans" cxnId="{8CC8669B-D7E9-4287-9B80-70FEA25D3A57}">
      <dgm:prSet/>
      <dgm:spPr/>
      <dgm:t>
        <a:bodyPr/>
        <a:lstStyle/>
        <a:p>
          <a:endParaRPr lang="en-IN"/>
        </a:p>
      </dgm:t>
    </dgm:pt>
    <dgm:pt modelId="{FA1B4BA0-0374-4BED-AAE6-D0D67BC70A08}" type="sibTrans" cxnId="{8CC8669B-D7E9-4287-9B80-70FEA25D3A57}">
      <dgm:prSet/>
      <dgm:spPr/>
      <dgm:t>
        <a:bodyPr/>
        <a:lstStyle/>
        <a:p>
          <a:endParaRPr lang="en-IN"/>
        </a:p>
      </dgm:t>
    </dgm:pt>
    <dgm:pt modelId="{33323173-8FCD-4FC3-B92C-B95E2377FD66}">
      <dgm:prSet phldrT="[Text]"/>
      <dgm:spPr/>
      <dgm:t>
        <a:bodyPr/>
        <a:lstStyle/>
        <a:p>
          <a:r>
            <a:rPr lang="en-IN" dirty="0"/>
            <a:t>Get Chargers at each charging station</a:t>
          </a:r>
        </a:p>
      </dgm:t>
    </dgm:pt>
    <dgm:pt modelId="{1A034F97-8A72-4901-92E6-B09F3881E2C8}" type="parTrans" cxnId="{BB52FB9B-B25F-41F9-820E-3DCA6C268A4A}">
      <dgm:prSet/>
      <dgm:spPr/>
      <dgm:t>
        <a:bodyPr/>
        <a:lstStyle/>
        <a:p>
          <a:endParaRPr lang="en-IN"/>
        </a:p>
      </dgm:t>
    </dgm:pt>
    <dgm:pt modelId="{5BE0198D-477B-4D1C-88B4-BE8D5B62001B}" type="sibTrans" cxnId="{BB52FB9B-B25F-41F9-820E-3DCA6C268A4A}">
      <dgm:prSet/>
      <dgm:spPr/>
      <dgm:t>
        <a:bodyPr/>
        <a:lstStyle/>
        <a:p>
          <a:endParaRPr lang="en-IN"/>
        </a:p>
      </dgm:t>
    </dgm:pt>
    <dgm:pt modelId="{E5647746-50F9-468A-B3EA-9B7C8785B9A1}">
      <dgm:prSet phldrT="[Text]"/>
      <dgm:spPr/>
      <dgm:t>
        <a:bodyPr/>
        <a:lstStyle/>
        <a:p>
          <a:r>
            <a:rPr lang="en-IN" dirty="0"/>
            <a:t>Based on the demand to be serviced by that charging station, the no. of chargers need to be computed. </a:t>
          </a:r>
          <a:r>
            <a:rPr lang="en-IN" dirty="0" err="1"/>
            <a:t>I.e</a:t>
          </a:r>
          <a:r>
            <a:rPr lang="en-IN" dirty="0"/>
            <a:t> a single charger can only serve a fixed no. of vehicles in a given time. Using a formula, the no. of chargers needed is computed.</a:t>
          </a:r>
        </a:p>
      </dgm:t>
    </dgm:pt>
    <dgm:pt modelId="{C70016DD-D43B-4E2B-A001-50CCB9B63FC3}" type="parTrans" cxnId="{B44BDB10-5126-475F-B7DF-60D34FC86F32}">
      <dgm:prSet/>
      <dgm:spPr/>
      <dgm:t>
        <a:bodyPr/>
        <a:lstStyle/>
        <a:p>
          <a:endParaRPr lang="en-IN"/>
        </a:p>
      </dgm:t>
    </dgm:pt>
    <dgm:pt modelId="{8FE309DF-4A1C-452F-B1CC-D4E6F1F05C88}" type="sibTrans" cxnId="{B44BDB10-5126-475F-B7DF-60D34FC86F32}">
      <dgm:prSet/>
      <dgm:spPr/>
      <dgm:t>
        <a:bodyPr/>
        <a:lstStyle/>
        <a:p>
          <a:endParaRPr lang="en-IN"/>
        </a:p>
      </dgm:t>
    </dgm:pt>
    <dgm:pt modelId="{DE538080-8787-4693-A4AB-489E30204695}" type="pres">
      <dgm:prSet presAssocID="{2C51CAC0-3DDF-416A-9CE4-8B29BFEA723E}" presName="linearFlow" presStyleCnt="0">
        <dgm:presLayoutVars>
          <dgm:dir/>
          <dgm:animLvl val="lvl"/>
          <dgm:resizeHandles val="exact"/>
        </dgm:presLayoutVars>
      </dgm:prSet>
      <dgm:spPr/>
    </dgm:pt>
    <dgm:pt modelId="{C7B5A2D2-DCC7-4F3B-A2D7-71F165A56894}" type="pres">
      <dgm:prSet presAssocID="{5A34EFAD-CCB1-45D0-9056-A05F9B493C7A}" presName="composite" presStyleCnt="0"/>
      <dgm:spPr/>
    </dgm:pt>
    <dgm:pt modelId="{85210696-35D9-4365-ABE0-74742F43CA64}" type="pres">
      <dgm:prSet presAssocID="{5A34EFAD-CCB1-45D0-9056-A05F9B493C7A}" presName="parentText" presStyleLbl="alignNode1" presStyleIdx="0" presStyleCnt="4">
        <dgm:presLayoutVars>
          <dgm:chMax val="1"/>
          <dgm:bulletEnabled val="1"/>
        </dgm:presLayoutVars>
      </dgm:prSet>
      <dgm:spPr/>
    </dgm:pt>
    <dgm:pt modelId="{64319667-D4D9-4147-910F-F87C5295D464}" type="pres">
      <dgm:prSet presAssocID="{5A34EFAD-CCB1-45D0-9056-A05F9B493C7A}" presName="descendantText" presStyleLbl="alignAcc1" presStyleIdx="0" presStyleCnt="4">
        <dgm:presLayoutVars>
          <dgm:bulletEnabled val="1"/>
        </dgm:presLayoutVars>
      </dgm:prSet>
      <dgm:spPr/>
    </dgm:pt>
    <dgm:pt modelId="{B0E72C70-4D29-4D7C-B200-B3AB5653ACDB}" type="pres">
      <dgm:prSet presAssocID="{8551CF1B-BEA2-4E7F-B2FB-89B4CDBB55D9}" presName="sp" presStyleCnt="0"/>
      <dgm:spPr/>
    </dgm:pt>
    <dgm:pt modelId="{2900881B-4B4A-47A8-BED7-A35FA8B424F9}" type="pres">
      <dgm:prSet presAssocID="{8D8F58A5-7B10-4D2B-BC35-9A7B3D4E2048}" presName="composite" presStyleCnt="0"/>
      <dgm:spPr/>
    </dgm:pt>
    <dgm:pt modelId="{C52B8E1B-5ABD-4EAF-A99C-F0AFB855EAA5}" type="pres">
      <dgm:prSet presAssocID="{8D8F58A5-7B10-4D2B-BC35-9A7B3D4E2048}" presName="parentText" presStyleLbl="alignNode1" presStyleIdx="1" presStyleCnt="4">
        <dgm:presLayoutVars>
          <dgm:chMax val="1"/>
          <dgm:bulletEnabled val="1"/>
        </dgm:presLayoutVars>
      </dgm:prSet>
      <dgm:spPr/>
    </dgm:pt>
    <dgm:pt modelId="{7ACBE8BC-BBDA-40A4-B6C6-E91101B8408A}" type="pres">
      <dgm:prSet presAssocID="{8D8F58A5-7B10-4D2B-BC35-9A7B3D4E2048}" presName="descendantText" presStyleLbl="alignAcc1" presStyleIdx="1" presStyleCnt="4">
        <dgm:presLayoutVars>
          <dgm:bulletEnabled val="1"/>
        </dgm:presLayoutVars>
      </dgm:prSet>
      <dgm:spPr/>
    </dgm:pt>
    <dgm:pt modelId="{F719EF41-2AD7-421A-92C5-846E2393F366}" type="pres">
      <dgm:prSet presAssocID="{4CE3395A-B1D8-47CF-AFA6-EEC482C47123}" presName="sp" presStyleCnt="0"/>
      <dgm:spPr/>
    </dgm:pt>
    <dgm:pt modelId="{D962BD74-3093-481B-84FE-27C6DCADD2B8}" type="pres">
      <dgm:prSet presAssocID="{FC159598-B8FE-45C4-9657-E2E49740D80B}" presName="composite" presStyleCnt="0"/>
      <dgm:spPr/>
    </dgm:pt>
    <dgm:pt modelId="{A36F4ECD-9967-4DA1-9ABE-9A408490314B}" type="pres">
      <dgm:prSet presAssocID="{FC159598-B8FE-45C4-9657-E2E49740D80B}" presName="parentText" presStyleLbl="alignNode1" presStyleIdx="2" presStyleCnt="4">
        <dgm:presLayoutVars>
          <dgm:chMax val="1"/>
          <dgm:bulletEnabled val="1"/>
        </dgm:presLayoutVars>
      </dgm:prSet>
      <dgm:spPr/>
    </dgm:pt>
    <dgm:pt modelId="{51408426-06CD-4AFC-B8FC-8E23DCCB62B8}" type="pres">
      <dgm:prSet presAssocID="{FC159598-B8FE-45C4-9657-E2E49740D80B}" presName="descendantText" presStyleLbl="alignAcc1" presStyleIdx="2" presStyleCnt="4">
        <dgm:presLayoutVars>
          <dgm:bulletEnabled val="1"/>
        </dgm:presLayoutVars>
      </dgm:prSet>
      <dgm:spPr/>
    </dgm:pt>
    <dgm:pt modelId="{AD2306ED-597A-444D-A827-ED4CA8F14D74}" type="pres">
      <dgm:prSet presAssocID="{74642D23-C081-452D-B62B-986718FEB3CF}" presName="sp" presStyleCnt="0"/>
      <dgm:spPr/>
    </dgm:pt>
    <dgm:pt modelId="{83480390-93E1-4DA4-AD77-C3CC4C5E4F2C}" type="pres">
      <dgm:prSet presAssocID="{33323173-8FCD-4FC3-B92C-B95E2377FD66}" presName="composite" presStyleCnt="0"/>
      <dgm:spPr/>
    </dgm:pt>
    <dgm:pt modelId="{AAAB0374-C366-4088-8372-ED05C9BAD5A9}" type="pres">
      <dgm:prSet presAssocID="{33323173-8FCD-4FC3-B92C-B95E2377FD66}" presName="parentText" presStyleLbl="alignNode1" presStyleIdx="3" presStyleCnt="4">
        <dgm:presLayoutVars>
          <dgm:chMax val="1"/>
          <dgm:bulletEnabled val="1"/>
        </dgm:presLayoutVars>
      </dgm:prSet>
      <dgm:spPr/>
    </dgm:pt>
    <dgm:pt modelId="{FE1441C8-9D95-440A-B51B-EA9F96447922}" type="pres">
      <dgm:prSet presAssocID="{33323173-8FCD-4FC3-B92C-B95E2377FD66}" presName="descendantText" presStyleLbl="alignAcc1" presStyleIdx="3" presStyleCnt="4">
        <dgm:presLayoutVars>
          <dgm:bulletEnabled val="1"/>
        </dgm:presLayoutVars>
      </dgm:prSet>
      <dgm:spPr/>
    </dgm:pt>
  </dgm:ptLst>
  <dgm:cxnLst>
    <dgm:cxn modelId="{B44BDB10-5126-475F-B7DF-60D34FC86F32}" srcId="{33323173-8FCD-4FC3-B92C-B95E2377FD66}" destId="{E5647746-50F9-468A-B3EA-9B7C8785B9A1}" srcOrd="0" destOrd="0" parTransId="{C70016DD-D43B-4E2B-A001-50CCB9B63FC3}" sibTransId="{8FE309DF-4A1C-452F-B1CC-D4E6F1F05C88}"/>
    <dgm:cxn modelId="{DBFDD917-CFD1-4406-8749-4213864E2684}" type="presOf" srcId="{8D8F58A5-7B10-4D2B-BC35-9A7B3D4E2048}" destId="{C52B8E1B-5ABD-4EAF-A99C-F0AFB855EAA5}" srcOrd="0" destOrd="0" presId="urn:microsoft.com/office/officeart/2005/8/layout/chevron2"/>
    <dgm:cxn modelId="{8268222A-1E9F-4374-BD76-7D98A545EC05}" srcId="{8D8F58A5-7B10-4D2B-BC35-9A7B3D4E2048}" destId="{25622863-7E91-4840-86C8-F4E54C2C6889}" srcOrd="1" destOrd="0" parTransId="{DE34A926-52E9-44F6-89AC-B12ECF0F4C4E}" sibTransId="{4C6FB4A9-5A3F-466F-852B-0B71D870AED8}"/>
    <dgm:cxn modelId="{E776032B-7E3E-4181-AF7F-7863E6E461A9}" type="presOf" srcId="{FC159598-B8FE-45C4-9657-E2E49740D80B}" destId="{A36F4ECD-9967-4DA1-9ABE-9A408490314B}" srcOrd="0" destOrd="0" presId="urn:microsoft.com/office/officeart/2005/8/layout/chevron2"/>
    <dgm:cxn modelId="{0751F55C-7901-45E0-A62F-08F07AE57BBA}" type="presOf" srcId="{17EE4308-0789-4A15-8E88-64AC116BD3C9}" destId="{51408426-06CD-4AFC-B8FC-8E23DCCB62B8}" srcOrd="0" destOrd="2" presId="urn:microsoft.com/office/officeart/2005/8/layout/chevron2"/>
    <dgm:cxn modelId="{17E1C843-402E-43C6-BA1D-F1638623BC9E}" type="presOf" srcId="{13AC4D09-FEE2-4F0A-B592-3FC99A37C61B}" destId="{7ACBE8BC-BBDA-40A4-B6C6-E91101B8408A}" srcOrd="0" destOrd="0" presId="urn:microsoft.com/office/officeart/2005/8/layout/chevron2"/>
    <dgm:cxn modelId="{CCA6AE6A-B837-42D3-9217-ABA030C2BC95}" type="presOf" srcId="{25622863-7E91-4840-86C8-F4E54C2C6889}" destId="{7ACBE8BC-BBDA-40A4-B6C6-E91101B8408A}" srcOrd="0" destOrd="1" presId="urn:microsoft.com/office/officeart/2005/8/layout/chevron2"/>
    <dgm:cxn modelId="{D2CD5970-EB40-40AB-90DD-701BBC8311CA}" type="presOf" srcId="{A0F06881-9E02-4A27-A916-9291B05DF212}" destId="{51408426-06CD-4AFC-B8FC-8E23DCCB62B8}" srcOrd="0" destOrd="1" presId="urn:microsoft.com/office/officeart/2005/8/layout/chevron2"/>
    <dgm:cxn modelId="{C2624155-52C4-4A3A-BEB8-EC2CCF6A8218}" srcId="{FC159598-B8FE-45C4-9657-E2E49740D80B}" destId="{A0F06881-9E02-4A27-A916-9291B05DF212}" srcOrd="1" destOrd="0" parTransId="{9F5C9BFD-56D4-4A94-BD5F-3172EC79B021}" sibTransId="{46637D57-2F82-448A-9A63-635F1231253B}"/>
    <dgm:cxn modelId="{4C94CD55-CC58-4938-BA7F-ACFFD47E52BA}" srcId="{2C51CAC0-3DDF-416A-9CE4-8B29BFEA723E}" destId="{8D8F58A5-7B10-4D2B-BC35-9A7B3D4E2048}" srcOrd="1" destOrd="0" parTransId="{57A70E8D-B61E-46EA-BC98-6735AABF4AAD}" sibTransId="{4CE3395A-B1D8-47CF-AFA6-EEC482C47123}"/>
    <dgm:cxn modelId="{9E3D7486-0700-41E1-9A08-7EC96A83C444}" srcId="{8D8F58A5-7B10-4D2B-BC35-9A7B3D4E2048}" destId="{13AC4D09-FEE2-4F0A-B592-3FC99A37C61B}" srcOrd="0" destOrd="0" parTransId="{513E8054-B206-4B6C-931D-62BCBB7EC4D7}" sibTransId="{60E10BC1-52F6-4DF2-984B-E62D4B71D8BD}"/>
    <dgm:cxn modelId="{7CF0B594-94C3-4876-88AB-907A7554C728}" srcId="{2C51CAC0-3DDF-416A-9CE4-8B29BFEA723E}" destId="{FC159598-B8FE-45C4-9657-E2E49740D80B}" srcOrd="2" destOrd="0" parTransId="{8CA18C3C-1A76-4A8E-A8C4-7B7CAA08A199}" sibTransId="{74642D23-C081-452D-B62B-986718FEB3CF}"/>
    <dgm:cxn modelId="{8CC8669B-D7E9-4287-9B80-70FEA25D3A57}" srcId="{FC159598-B8FE-45C4-9657-E2E49740D80B}" destId="{17EE4308-0789-4A15-8E88-64AC116BD3C9}" srcOrd="2" destOrd="0" parTransId="{861845C1-8D59-4990-8ED7-A3791D05C866}" sibTransId="{FA1B4BA0-0374-4BED-AAE6-D0D67BC70A08}"/>
    <dgm:cxn modelId="{BB52FB9B-B25F-41F9-820E-3DCA6C268A4A}" srcId="{2C51CAC0-3DDF-416A-9CE4-8B29BFEA723E}" destId="{33323173-8FCD-4FC3-B92C-B95E2377FD66}" srcOrd="3" destOrd="0" parTransId="{1A034F97-8A72-4901-92E6-B09F3881E2C8}" sibTransId="{5BE0198D-477B-4D1C-88B4-BE8D5B62001B}"/>
    <dgm:cxn modelId="{B0D895AA-0703-4C17-8696-E7556948501F}" type="presOf" srcId="{E5647746-50F9-468A-B3EA-9B7C8785B9A1}" destId="{FE1441C8-9D95-440A-B51B-EA9F96447922}" srcOrd="0" destOrd="0" presId="urn:microsoft.com/office/officeart/2005/8/layout/chevron2"/>
    <dgm:cxn modelId="{62FE1BAF-8128-49D6-A395-2A00FBC1EB55}" srcId="{2C51CAC0-3DDF-416A-9CE4-8B29BFEA723E}" destId="{5A34EFAD-CCB1-45D0-9056-A05F9B493C7A}" srcOrd="0" destOrd="0" parTransId="{909F0D1C-DF60-4836-A9AE-4C7B91D1FECF}" sibTransId="{8551CF1B-BEA2-4E7F-B2FB-89B4CDBB55D9}"/>
    <dgm:cxn modelId="{5A17B2BA-7F46-462F-AC26-874956CD24AC}" type="presOf" srcId="{2C51CAC0-3DDF-416A-9CE4-8B29BFEA723E}" destId="{DE538080-8787-4693-A4AB-489E30204695}" srcOrd="0" destOrd="0" presId="urn:microsoft.com/office/officeart/2005/8/layout/chevron2"/>
    <dgm:cxn modelId="{7BC756BC-8454-4646-AD52-5ABCABA7FAF0}" type="presOf" srcId="{2C516F19-4C7C-4DF9-B0BD-2C3D9645ABDD}" destId="{64319667-D4D9-4147-910F-F87C5295D464}" srcOrd="0" destOrd="0" presId="urn:microsoft.com/office/officeart/2005/8/layout/chevron2"/>
    <dgm:cxn modelId="{3EA4B1C1-6A6F-493D-89F3-F46F555BB66F}" srcId="{FC159598-B8FE-45C4-9657-E2E49740D80B}" destId="{42B8043E-D688-4968-B16E-C518FEE25315}" srcOrd="0" destOrd="0" parTransId="{95FB8903-7006-459C-BAB9-4F956C0915F7}" sibTransId="{B300AFA3-24B4-46FF-AD8A-E668954AB839}"/>
    <dgm:cxn modelId="{391C5BD3-4390-4C42-8D4C-1334AE0FBDDB}" type="presOf" srcId="{5A34EFAD-CCB1-45D0-9056-A05F9B493C7A}" destId="{85210696-35D9-4365-ABE0-74742F43CA64}" srcOrd="0" destOrd="0" presId="urn:microsoft.com/office/officeart/2005/8/layout/chevron2"/>
    <dgm:cxn modelId="{2BE53BE0-868C-49DA-AD98-B54586916F98}" type="presOf" srcId="{33323173-8FCD-4FC3-B92C-B95E2377FD66}" destId="{AAAB0374-C366-4088-8372-ED05C9BAD5A9}" srcOrd="0" destOrd="0" presId="urn:microsoft.com/office/officeart/2005/8/layout/chevron2"/>
    <dgm:cxn modelId="{11BD4AE8-BC2E-4FE0-A3ED-7AE26F40CDD5}" type="presOf" srcId="{42B8043E-D688-4968-B16E-C518FEE25315}" destId="{51408426-06CD-4AFC-B8FC-8E23DCCB62B8}" srcOrd="0" destOrd="0" presId="urn:microsoft.com/office/officeart/2005/8/layout/chevron2"/>
    <dgm:cxn modelId="{91D66EFD-930F-48D9-9357-EEC7D5DB80DD}" srcId="{5A34EFAD-CCB1-45D0-9056-A05F9B493C7A}" destId="{2C516F19-4C7C-4DF9-B0BD-2C3D9645ABDD}" srcOrd="0" destOrd="0" parTransId="{E9E67D2D-7C1C-4F38-8B62-BFEA1B51FEE8}" sibTransId="{7A2714F3-C183-40E7-88BA-AA4DD837F5AD}"/>
    <dgm:cxn modelId="{CC70B8C6-AE96-4C17-BB14-5D3AF53D6F69}" type="presParOf" srcId="{DE538080-8787-4693-A4AB-489E30204695}" destId="{C7B5A2D2-DCC7-4F3B-A2D7-71F165A56894}" srcOrd="0" destOrd="0" presId="urn:microsoft.com/office/officeart/2005/8/layout/chevron2"/>
    <dgm:cxn modelId="{40FD02E3-4D56-4BDE-BD6C-65E38A8783DE}" type="presParOf" srcId="{C7B5A2D2-DCC7-4F3B-A2D7-71F165A56894}" destId="{85210696-35D9-4365-ABE0-74742F43CA64}" srcOrd="0" destOrd="0" presId="urn:microsoft.com/office/officeart/2005/8/layout/chevron2"/>
    <dgm:cxn modelId="{3AD191DA-421A-479D-A76C-C0B3E8F9C228}" type="presParOf" srcId="{C7B5A2D2-DCC7-4F3B-A2D7-71F165A56894}" destId="{64319667-D4D9-4147-910F-F87C5295D464}" srcOrd="1" destOrd="0" presId="urn:microsoft.com/office/officeart/2005/8/layout/chevron2"/>
    <dgm:cxn modelId="{F6E0AD42-3F0C-4040-A647-91EE01FFF08F}" type="presParOf" srcId="{DE538080-8787-4693-A4AB-489E30204695}" destId="{B0E72C70-4D29-4D7C-B200-B3AB5653ACDB}" srcOrd="1" destOrd="0" presId="urn:microsoft.com/office/officeart/2005/8/layout/chevron2"/>
    <dgm:cxn modelId="{F0A6A6AD-82EE-4092-A6AE-0F741B98EC9D}" type="presParOf" srcId="{DE538080-8787-4693-A4AB-489E30204695}" destId="{2900881B-4B4A-47A8-BED7-A35FA8B424F9}" srcOrd="2" destOrd="0" presId="urn:microsoft.com/office/officeart/2005/8/layout/chevron2"/>
    <dgm:cxn modelId="{D778B03A-525E-4AAC-B564-FB9A5AF1D5F5}" type="presParOf" srcId="{2900881B-4B4A-47A8-BED7-A35FA8B424F9}" destId="{C52B8E1B-5ABD-4EAF-A99C-F0AFB855EAA5}" srcOrd="0" destOrd="0" presId="urn:microsoft.com/office/officeart/2005/8/layout/chevron2"/>
    <dgm:cxn modelId="{29A5339A-B0DD-4FAC-B7D5-B3C0B0E7DA69}" type="presParOf" srcId="{2900881B-4B4A-47A8-BED7-A35FA8B424F9}" destId="{7ACBE8BC-BBDA-40A4-B6C6-E91101B8408A}" srcOrd="1" destOrd="0" presId="urn:microsoft.com/office/officeart/2005/8/layout/chevron2"/>
    <dgm:cxn modelId="{BCE351B3-5111-4C00-8B2F-DA1756F1BAC1}" type="presParOf" srcId="{DE538080-8787-4693-A4AB-489E30204695}" destId="{F719EF41-2AD7-421A-92C5-846E2393F366}" srcOrd="3" destOrd="0" presId="urn:microsoft.com/office/officeart/2005/8/layout/chevron2"/>
    <dgm:cxn modelId="{D6FDC336-462B-4058-BDE3-90425F94E404}" type="presParOf" srcId="{DE538080-8787-4693-A4AB-489E30204695}" destId="{D962BD74-3093-481B-84FE-27C6DCADD2B8}" srcOrd="4" destOrd="0" presId="urn:microsoft.com/office/officeart/2005/8/layout/chevron2"/>
    <dgm:cxn modelId="{262D7F5F-1C2A-46C9-BAFA-F0D3BDF0508C}" type="presParOf" srcId="{D962BD74-3093-481B-84FE-27C6DCADD2B8}" destId="{A36F4ECD-9967-4DA1-9ABE-9A408490314B}" srcOrd="0" destOrd="0" presId="urn:microsoft.com/office/officeart/2005/8/layout/chevron2"/>
    <dgm:cxn modelId="{469E277F-BE94-4544-A018-FD69632E646B}" type="presParOf" srcId="{D962BD74-3093-481B-84FE-27C6DCADD2B8}" destId="{51408426-06CD-4AFC-B8FC-8E23DCCB62B8}" srcOrd="1" destOrd="0" presId="urn:microsoft.com/office/officeart/2005/8/layout/chevron2"/>
    <dgm:cxn modelId="{DC19F5BA-D4CD-4625-BA5A-6B891A0BC867}" type="presParOf" srcId="{DE538080-8787-4693-A4AB-489E30204695}" destId="{AD2306ED-597A-444D-A827-ED4CA8F14D74}" srcOrd="5" destOrd="0" presId="urn:microsoft.com/office/officeart/2005/8/layout/chevron2"/>
    <dgm:cxn modelId="{894541C6-0C49-43E6-A44C-D1DB3D2A0C5F}" type="presParOf" srcId="{DE538080-8787-4693-A4AB-489E30204695}" destId="{83480390-93E1-4DA4-AD77-C3CC4C5E4F2C}" srcOrd="6" destOrd="0" presId="urn:microsoft.com/office/officeart/2005/8/layout/chevron2"/>
    <dgm:cxn modelId="{B42EC8ED-B93A-47B3-8DAD-8DBA1D12B13A}" type="presParOf" srcId="{83480390-93E1-4DA4-AD77-C3CC4C5E4F2C}" destId="{AAAB0374-C366-4088-8372-ED05C9BAD5A9}" srcOrd="0" destOrd="0" presId="urn:microsoft.com/office/officeart/2005/8/layout/chevron2"/>
    <dgm:cxn modelId="{E0AC8BA8-24D6-43E8-9A69-5764B5433A4B}" type="presParOf" srcId="{83480390-93E1-4DA4-AD77-C3CC4C5E4F2C}" destId="{FE1441C8-9D95-440A-B51B-EA9F9644792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A3C4F-41B6-4538-9C43-A9382CC3FDE4}">
      <dsp:nvSpPr>
        <dsp:cNvPr id="0" name=""/>
        <dsp:cNvSpPr/>
      </dsp:nvSpPr>
      <dsp:spPr>
        <a:xfrm>
          <a:off x="4274653" y="0"/>
          <a:ext cx="7246322" cy="134809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We shall tackle investment and operating cost as the 1</a:t>
          </a:r>
          <a:r>
            <a:rPr lang="en-IN" sz="2300" kern="1200" baseline="30000" dirty="0"/>
            <a:t>st</a:t>
          </a:r>
          <a:r>
            <a:rPr lang="en-IN" sz="2300" kern="1200" dirty="0"/>
            <a:t> objective, along with the distance to charging station objective as the 2</a:t>
          </a:r>
          <a:r>
            <a:rPr lang="en-IN" sz="2300" kern="1200" baseline="30000" dirty="0"/>
            <a:t>nd</a:t>
          </a:r>
          <a:r>
            <a:rPr lang="en-IN" sz="2300" kern="1200" dirty="0"/>
            <a:t> one.</a:t>
          </a:r>
        </a:p>
      </dsp:txBody>
      <dsp:txXfrm>
        <a:off x="4274653" y="168512"/>
        <a:ext cx="6740785" cy="1011075"/>
      </dsp:txXfrm>
    </dsp:sp>
    <dsp:sp modelId="{69AAA15D-D926-4C0A-975C-2EA506103621}">
      <dsp:nvSpPr>
        <dsp:cNvPr id="0" name=""/>
        <dsp:cNvSpPr/>
      </dsp:nvSpPr>
      <dsp:spPr>
        <a:xfrm>
          <a:off x="556227" y="0"/>
          <a:ext cx="3718426" cy="13480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IN" sz="3400" kern="1200" dirty="0"/>
            <a:t>Objectives</a:t>
          </a:r>
        </a:p>
      </dsp:txBody>
      <dsp:txXfrm>
        <a:off x="622036" y="65809"/>
        <a:ext cx="3586808" cy="1216481"/>
      </dsp:txXfrm>
    </dsp:sp>
    <dsp:sp modelId="{4E455339-3E6A-473D-AF7F-E380801A8C39}">
      <dsp:nvSpPr>
        <dsp:cNvPr id="0" name=""/>
        <dsp:cNvSpPr/>
      </dsp:nvSpPr>
      <dsp:spPr>
        <a:xfrm>
          <a:off x="4233736" y="1482909"/>
          <a:ext cx="7246322" cy="134809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We are not considering daily demands, and real world datasets have not yet been incorporated</a:t>
          </a:r>
        </a:p>
      </dsp:txBody>
      <dsp:txXfrm>
        <a:off x="4233736" y="1651421"/>
        <a:ext cx="6740785" cy="1011075"/>
      </dsp:txXfrm>
    </dsp:sp>
    <dsp:sp modelId="{3BC5EC6D-1A76-431F-BD74-E09C52682310}">
      <dsp:nvSpPr>
        <dsp:cNvPr id="0" name=""/>
        <dsp:cNvSpPr/>
      </dsp:nvSpPr>
      <dsp:spPr>
        <a:xfrm>
          <a:off x="597145" y="1482909"/>
          <a:ext cx="3636591" cy="13480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IN" sz="3400" kern="1200" dirty="0"/>
            <a:t>Constraints</a:t>
          </a:r>
        </a:p>
      </dsp:txBody>
      <dsp:txXfrm>
        <a:off x="662954" y="1548718"/>
        <a:ext cx="3504973" cy="1216481"/>
      </dsp:txXfrm>
    </dsp:sp>
    <dsp:sp modelId="{6B19B6E2-9E9B-4DEC-8954-80D3A312627E}">
      <dsp:nvSpPr>
        <dsp:cNvPr id="0" name=""/>
        <dsp:cNvSpPr/>
      </dsp:nvSpPr>
      <dsp:spPr>
        <a:xfrm>
          <a:off x="4179171" y="2965818"/>
          <a:ext cx="7246322" cy="134809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en-IN" sz="2300" kern="1200"/>
            <a:t>At the end, a cost-optimized with overall travel distance minimized solution shall be obtained</a:t>
          </a:r>
          <a:endParaRPr lang="en-IN" sz="2300" kern="1200" dirty="0"/>
        </a:p>
      </dsp:txBody>
      <dsp:txXfrm>
        <a:off x="4179171" y="3134330"/>
        <a:ext cx="6740785" cy="1011075"/>
      </dsp:txXfrm>
    </dsp:sp>
    <dsp:sp modelId="{3606A466-60F8-4B6F-B46C-96CB5DE6140B}">
      <dsp:nvSpPr>
        <dsp:cNvPr id="0" name=""/>
        <dsp:cNvSpPr/>
      </dsp:nvSpPr>
      <dsp:spPr>
        <a:xfrm>
          <a:off x="651710" y="2965818"/>
          <a:ext cx="3527461" cy="13480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IN" sz="3400" kern="1200" dirty="0"/>
            <a:t>Potential Solution Obtained</a:t>
          </a:r>
        </a:p>
      </dsp:txBody>
      <dsp:txXfrm>
        <a:off x="717519" y="3031627"/>
        <a:ext cx="3395843" cy="12164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10696-35D9-4365-ABE0-74742F43CA64}">
      <dsp:nvSpPr>
        <dsp:cNvPr id="0" name=""/>
        <dsp:cNvSpPr/>
      </dsp:nvSpPr>
      <dsp:spPr>
        <a:xfrm rot="5400000">
          <a:off x="-366026" y="369125"/>
          <a:ext cx="2440175" cy="1708122"/>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Calculate F1 Objective</a:t>
          </a:r>
        </a:p>
      </dsp:txBody>
      <dsp:txXfrm rot="-5400000">
        <a:off x="1" y="857159"/>
        <a:ext cx="1708122" cy="732053"/>
      </dsp:txXfrm>
    </dsp:sp>
    <dsp:sp modelId="{64319667-D4D9-4147-910F-F87C5295D464}">
      <dsp:nvSpPr>
        <dsp:cNvPr id="0" name=""/>
        <dsp:cNvSpPr/>
      </dsp:nvSpPr>
      <dsp:spPr>
        <a:xfrm rot="5400000">
          <a:off x="5067054" y="-3355833"/>
          <a:ext cx="1586114" cy="8303978"/>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t>This</a:t>
          </a:r>
          <a:r>
            <a:rPr lang="en-IN" sz="1200" kern="1200" baseline="0" dirty="0"/>
            <a:t> objective deals with establishment cost. Charger cost, Operating cost, and penalty.</a:t>
          </a:r>
          <a:endParaRPr lang="en-IN" sz="1200" kern="1200" dirty="0"/>
        </a:p>
        <a:p>
          <a:pPr marL="114300" lvl="1" indent="-114300" algn="l" defTabSz="533400">
            <a:lnSpc>
              <a:spcPct val="90000"/>
            </a:lnSpc>
            <a:spcBef>
              <a:spcPct val="0"/>
            </a:spcBef>
            <a:spcAft>
              <a:spcPct val="15000"/>
            </a:spcAft>
            <a:buChar char="•"/>
          </a:pPr>
          <a:r>
            <a:rPr lang="en-IN" sz="1200" kern="1200" dirty="0"/>
            <a:t>Establishment cost is a fixed no. = establishment cost*Nc</a:t>
          </a:r>
        </a:p>
        <a:p>
          <a:pPr marL="114300" lvl="1" indent="-114300" algn="l" defTabSz="533400">
            <a:lnSpc>
              <a:spcPct val="90000"/>
            </a:lnSpc>
            <a:spcBef>
              <a:spcPct val="0"/>
            </a:spcBef>
            <a:spcAft>
              <a:spcPct val="15000"/>
            </a:spcAft>
            <a:buChar char="•"/>
          </a:pPr>
          <a:r>
            <a:rPr lang="en-IN" sz="1200" kern="1200" dirty="0"/>
            <a:t>Operating cost=15% of Establishment cost</a:t>
          </a:r>
        </a:p>
        <a:p>
          <a:pPr marL="114300" lvl="1" indent="-114300" algn="l" defTabSz="533400">
            <a:lnSpc>
              <a:spcPct val="90000"/>
            </a:lnSpc>
            <a:spcBef>
              <a:spcPct val="0"/>
            </a:spcBef>
            <a:spcAft>
              <a:spcPct val="15000"/>
            </a:spcAft>
            <a:buChar char="•"/>
          </a:pPr>
          <a:r>
            <a:rPr lang="en-IN" sz="1200" kern="1200" dirty="0"/>
            <a:t>Charger cost=Procurement cost per charger</a:t>
          </a:r>
        </a:p>
        <a:p>
          <a:pPr marL="114300" lvl="1" indent="-114300" algn="l" defTabSz="533400">
            <a:lnSpc>
              <a:spcPct val="90000"/>
            </a:lnSpc>
            <a:spcBef>
              <a:spcPct val="0"/>
            </a:spcBef>
            <a:spcAft>
              <a:spcPct val="15000"/>
            </a:spcAft>
            <a:buChar char="•"/>
          </a:pPr>
          <a:r>
            <a:rPr lang="en-IN" sz="1200" kern="1200" dirty="0"/>
            <a:t>Penalty=  It is only viable for a charging station to have chargers within a certain range(in our case b/w 3 and 10). If it goes below or above this range a penalty is applied</a:t>
          </a:r>
        </a:p>
        <a:p>
          <a:pPr marL="114300" lvl="1" indent="-114300" algn="l" defTabSz="533400">
            <a:lnSpc>
              <a:spcPct val="90000"/>
            </a:lnSpc>
            <a:spcBef>
              <a:spcPct val="0"/>
            </a:spcBef>
            <a:spcAft>
              <a:spcPct val="15000"/>
            </a:spcAft>
            <a:buChar char="•"/>
          </a:pPr>
          <a:endParaRPr lang="en-IN" sz="1200" kern="1200" dirty="0"/>
        </a:p>
      </dsp:txBody>
      <dsp:txXfrm rot="-5400000">
        <a:off x="1708122" y="80527"/>
        <a:ext cx="8226550" cy="1431258"/>
      </dsp:txXfrm>
    </dsp:sp>
    <dsp:sp modelId="{C52B8E1B-5ABD-4EAF-A99C-F0AFB855EAA5}">
      <dsp:nvSpPr>
        <dsp:cNvPr id="0" name=""/>
        <dsp:cNvSpPr/>
      </dsp:nvSpPr>
      <dsp:spPr>
        <a:xfrm rot="5400000">
          <a:off x="-366026" y="2621237"/>
          <a:ext cx="2440175" cy="1708122"/>
        </a:xfrm>
        <a:prstGeom prst="chevron">
          <a:avLst/>
        </a:prstGeom>
        <a:solidFill>
          <a:schemeClr val="accent3">
            <a:hueOff val="1355300"/>
            <a:satOff val="50000"/>
            <a:lumOff val="-7353"/>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Calculate F2 Objective</a:t>
          </a:r>
        </a:p>
      </dsp:txBody>
      <dsp:txXfrm rot="-5400000">
        <a:off x="1" y="3109271"/>
        <a:ext cx="1708122" cy="732053"/>
      </dsp:txXfrm>
    </dsp:sp>
    <dsp:sp modelId="{7ACBE8BC-BBDA-40A4-B6C6-E91101B8408A}">
      <dsp:nvSpPr>
        <dsp:cNvPr id="0" name=""/>
        <dsp:cNvSpPr/>
      </dsp:nvSpPr>
      <dsp:spPr>
        <a:xfrm rot="5400000">
          <a:off x="5067054" y="-1103721"/>
          <a:ext cx="1586114" cy="8303978"/>
        </a:xfrm>
        <a:prstGeom prst="round2SameRect">
          <a:avLst/>
        </a:prstGeom>
        <a:solidFill>
          <a:schemeClr val="lt1">
            <a:alpha val="90000"/>
            <a:hueOff val="0"/>
            <a:satOff val="0"/>
            <a:lumOff val="0"/>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t>This objective deals with distance cost and penalty</a:t>
          </a:r>
        </a:p>
        <a:p>
          <a:pPr marL="114300" lvl="1" indent="-114300" algn="l" defTabSz="533400">
            <a:lnSpc>
              <a:spcPct val="90000"/>
            </a:lnSpc>
            <a:spcBef>
              <a:spcPct val="0"/>
            </a:spcBef>
            <a:spcAft>
              <a:spcPct val="15000"/>
            </a:spcAft>
            <a:buChar char="•"/>
          </a:pPr>
          <a:r>
            <a:rPr lang="en-IN" sz="1200" kern="1200" dirty="0"/>
            <a:t>The distance between the demand point and the “assigned” charging station is calculated</a:t>
          </a:r>
        </a:p>
        <a:p>
          <a:pPr marL="114300" lvl="1" indent="-114300" algn="l" defTabSz="533400">
            <a:lnSpc>
              <a:spcPct val="90000"/>
            </a:lnSpc>
            <a:spcBef>
              <a:spcPct val="0"/>
            </a:spcBef>
            <a:spcAft>
              <a:spcPct val="15000"/>
            </a:spcAft>
            <a:buChar char="•"/>
          </a:pPr>
          <a:r>
            <a:rPr lang="en-IN" sz="1200" kern="1200" dirty="0"/>
            <a:t>Then, the travel cost(in terms of the electricity cost paid to charge the vehicle in order to travel the distance) is used as the </a:t>
          </a:r>
          <a:r>
            <a:rPr lang="en-IN" sz="1200" b="1" kern="1200" dirty="0"/>
            <a:t>“DISTANCE COST METRIC”</a:t>
          </a:r>
        </a:p>
        <a:p>
          <a:pPr marL="114300" lvl="1" indent="-114300" algn="l" defTabSz="533400">
            <a:lnSpc>
              <a:spcPct val="90000"/>
            </a:lnSpc>
            <a:spcBef>
              <a:spcPct val="0"/>
            </a:spcBef>
            <a:spcAft>
              <a:spcPct val="15000"/>
            </a:spcAft>
            <a:buChar char="•"/>
          </a:pPr>
          <a:r>
            <a:rPr lang="en-IN" sz="1200" kern="1200" dirty="0"/>
            <a:t>A penalty is applied if the distance itself is greater than a maximum threshold</a:t>
          </a:r>
        </a:p>
      </dsp:txBody>
      <dsp:txXfrm rot="-5400000">
        <a:off x="1708122" y="2332639"/>
        <a:ext cx="8226550" cy="1431258"/>
      </dsp:txXfrm>
    </dsp:sp>
    <dsp:sp modelId="{A36F4ECD-9967-4DA1-9ABE-9A408490314B}">
      <dsp:nvSpPr>
        <dsp:cNvPr id="0" name=""/>
        <dsp:cNvSpPr/>
      </dsp:nvSpPr>
      <dsp:spPr>
        <a:xfrm rot="5400000">
          <a:off x="-366026" y="4873349"/>
          <a:ext cx="2440175" cy="1708122"/>
        </a:xfrm>
        <a:prstGeom prst="chevron">
          <a:avLst/>
        </a:prstGeom>
        <a:solidFill>
          <a:schemeClr val="accent3">
            <a:hueOff val="2710599"/>
            <a:satOff val="100000"/>
            <a:lumOff val="-14706"/>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Calculate Overall Objective</a:t>
          </a:r>
        </a:p>
      </dsp:txBody>
      <dsp:txXfrm rot="-5400000">
        <a:off x="1" y="5361383"/>
        <a:ext cx="1708122" cy="732053"/>
      </dsp:txXfrm>
    </dsp:sp>
    <dsp:sp modelId="{51408426-06CD-4AFC-B8FC-8E23DCCB62B8}">
      <dsp:nvSpPr>
        <dsp:cNvPr id="0" name=""/>
        <dsp:cNvSpPr/>
      </dsp:nvSpPr>
      <dsp:spPr>
        <a:xfrm rot="5400000">
          <a:off x="5067054" y="1148390"/>
          <a:ext cx="1586114" cy="8303978"/>
        </a:xfrm>
        <a:prstGeom prst="round2Same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t>Overall Objective = F1+F2</a:t>
          </a:r>
        </a:p>
        <a:p>
          <a:pPr marL="114300" lvl="1" indent="-114300" algn="l" defTabSz="533400">
            <a:lnSpc>
              <a:spcPct val="90000"/>
            </a:lnSpc>
            <a:spcBef>
              <a:spcPct val="0"/>
            </a:spcBef>
            <a:spcAft>
              <a:spcPct val="15000"/>
            </a:spcAft>
            <a:buChar char="•"/>
          </a:pPr>
          <a:r>
            <a:rPr lang="en-IN" sz="1200" kern="1200" dirty="0"/>
            <a:t>Another penalty is applied here-&gt; If the distance between any 2 charging stations is lesser than a threshold, then a penalty is applied</a:t>
          </a:r>
        </a:p>
        <a:p>
          <a:pPr marL="114300" lvl="1" indent="-114300" algn="l" defTabSz="533400">
            <a:lnSpc>
              <a:spcPct val="90000"/>
            </a:lnSpc>
            <a:spcBef>
              <a:spcPct val="0"/>
            </a:spcBef>
            <a:spcAft>
              <a:spcPct val="15000"/>
            </a:spcAft>
            <a:buChar char="•"/>
          </a:pPr>
          <a:r>
            <a:rPr lang="en-IN" sz="1200" kern="1200" dirty="0"/>
            <a:t>This is to discourage the algorithm from placing charging stations too close to each other</a:t>
          </a:r>
        </a:p>
      </dsp:txBody>
      <dsp:txXfrm rot="-5400000">
        <a:off x="1708122" y="4584750"/>
        <a:ext cx="8226550" cy="14312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36129-D133-4D24-9C06-5DADDF0DA973}">
      <dsp:nvSpPr>
        <dsp:cNvPr id="0" name=""/>
        <dsp:cNvSpPr/>
      </dsp:nvSpPr>
      <dsp:spPr>
        <a:xfrm>
          <a:off x="0" y="6181367"/>
          <a:ext cx="6312126" cy="676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kern="1200" dirty="0"/>
            <a:t>Best solution obtained in n iterations is the solution</a:t>
          </a:r>
        </a:p>
      </dsp:txBody>
      <dsp:txXfrm>
        <a:off x="0" y="6181367"/>
        <a:ext cx="6312126" cy="676423"/>
      </dsp:txXfrm>
    </dsp:sp>
    <dsp:sp modelId="{24288CE3-B7AF-4AA8-BF13-3C90CFC14D0A}">
      <dsp:nvSpPr>
        <dsp:cNvPr id="0" name=""/>
        <dsp:cNvSpPr/>
      </dsp:nvSpPr>
      <dsp:spPr>
        <a:xfrm rot="10800000">
          <a:off x="0" y="5151174"/>
          <a:ext cx="6312126" cy="104033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kern="1200" dirty="0"/>
            <a:t>Perform the EC Algorithm steps for n no of iterations and run until termination criteria met</a:t>
          </a:r>
        </a:p>
      </dsp:txBody>
      <dsp:txXfrm rot="10800000">
        <a:off x="0" y="5151174"/>
        <a:ext cx="6312126" cy="675981"/>
      </dsp:txXfrm>
    </dsp:sp>
    <dsp:sp modelId="{CBCA750A-D0AF-4DF8-B827-8BC933D33112}">
      <dsp:nvSpPr>
        <dsp:cNvPr id="0" name=""/>
        <dsp:cNvSpPr/>
      </dsp:nvSpPr>
      <dsp:spPr>
        <a:xfrm rot="10800000">
          <a:off x="0" y="4120980"/>
          <a:ext cx="6312126" cy="104033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kern="1200" dirty="0"/>
            <a:t>Decide and Calculate F1, and F2 objectives</a:t>
          </a:r>
        </a:p>
      </dsp:txBody>
      <dsp:txXfrm rot="-10800000">
        <a:off x="0" y="4120980"/>
        <a:ext cx="6312126" cy="365159"/>
      </dsp:txXfrm>
    </dsp:sp>
    <dsp:sp modelId="{EBF8F6EE-1357-4D6D-AA82-135A748B59A8}">
      <dsp:nvSpPr>
        <dsp:cNvPr id="0" name=""/>
        <dsp:cNvSpPr/>
      </dsp:nvSpPr>
      <dsp:spPr>
        <a:xfrm>
          <a:off x="0" y="4486140"/>
          <a:ext cx="6312126" cy="3110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IN" sz="1100" kern="1200" dirty="0"/>
            <a:t>To calculate objective-&gt;calculate service area of charging station-&gt;Use Voronoi Diagram as service area</a:t>
          </a:r>
        </a:p>
      </dsp:txBody>
      <dsp:txXfrm>
        <a:off x="0" y="4486140"/>
        <a:ext cx="6312126" cy="311061"/>
      </dsp:txXfrm>
    </dsp:sp>
    <dsp:sp modelId="{131534AB-1DAA-4BF9-964F-606F87863AAB}">
      <dsp:nvSpPr>
        <dsp:cNvPr id="0" name=""/>
        <dsp:cNvSpPr/>
      </dsp:nvSpPr>
      <dsp:spPr>
        <a:xfrm rot="10800000">
          <a:off x="0" y="3090787"/>
          <a:ext cx="6312126" cy="104033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kern="1200" dirty="0"/>
            <a:t>Randomly Initialize a population for that EC algorithm</a:t>
          </a:r>
        </a:p>
      </dsp:txBody>
      <dsp:txXfrm rot="10800000">
        <a:off x="0" y="3090787"/>
        <a:ext cx="6312126" cy="675981"/>
      </dsp:txXfrm>
    </dsp:sp>
    <dsp:sp modelId="{E4A8371B-7273-4B10-A87E-06929DA7CA2F}">
      <dsp:nvSpPr>
        <dsp:cNvPr id="0" name=""/>
        <dsp:cNvSpPr/>
      </dsp:nvSpPr>
      <dsp:spPr>
        <a:xfrm rot="10800000">
          <a:off x="0" y="2060594"/>
          <a:ext cx="6312126" cy="104033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kern="1200" dirty="0"/>
            <a:t>Choose an Evolutionary Computing Algorithm</a:t>
          </a:r>
        </a:p>
      </dsp:txBody>
      <dsp:txXfrm rot="10800000">
        <a:off x="0" y="2060594"/>
        <a:ext cx="6312126" cy="675981"/>
      </dsp:txXfrm>
    </dsp:sp>
    <dsp:sp modelId="{6826ED7F-9F13-4533-974B-62616E474396}">
      <dsp:nvSpPr>
        <dsp:cNvPr id="0" name=""/>
        <dsp:cNvSpPr/>
      </dsp:nvSpPr>
      <dsp:spPr>
        <a:xfrm rot="10800000">
          <a:off x="0" y="1030400"/>
          <a:ext cx="6312126" cy="104033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kern="1200" dirty="0"/>
            <a:t>Generate Random demands at demand points</a:t>
          </a:r>
        </a:p>
      </dsp:txBody>
      <dsp:txXfrm rot="10800000">
        <a:off x="0" y="1030400"/>
        <a:ext cx="6312126" cy="675981"/>
      </dsp:txXfrm>
    </dsp:sp>
    <dsp:sp modelId="{5A732C19-6425-468D-8F11-8535253567D2}">
      <dsp:nvSpPr>
        <dsp:cNvPr id="0" name=""/>
        <dsp:cNvSpPr/>
      </dsp:nvSpPr>
      <dsp:spPr>
        <a:xfrm rot="10800000">
          <a:off x="0" y="9487"/>
          <a:ext cx="6312126" cy="104033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kern="1200" dirty="0"/>
            <a:t>Generate Intersections and Geometric </a:t>
          </a:r>
          <a:r>
            <a:rPr lang="en-IN" sz="1200" kern="1200" dirty="0" err="1"/>
            <a:t>Centers</a:t>
          </a:r>
          <a:endParaRPr lang="en-IN" sz="1200" kern="1200" dirty="0"/>
        </a:p>
      </dsp:txBody>
      <dsp:txXfrm rot="10800000">
        <a:off x="0" y="9487"/>
        <a:ext cx="6312126" cy="6759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915CA9-2193-4CD5-91DC-75FCF2383DF3}">
      <dsp:nvSpPr>
        <dsp:cNvPr id="0" name=""/>
        <dsp:cNvSpPr/>
      </dsp:nvSpPr>
      <dsp:spPr>
        <a:xfrm rot="5400000">
          <a:off x="794611" y="2003696"/>
          <a:ext cx="1772096" cy="2017469"/>
        </a:xfrm>
        <a:prstGeom prst="bentUpArrow">
          <a:avLst>
            <a:gd name="adj1" fmla="val 32840"/>
            <a:gd name="adj2" fmla="val 25000"/>
            <a:gd name="adj3" fmla="val 35780"/>
          </a:avLst>
        </a:prstGeom>
        <a:solidFill>
          <a:schemeClr val="accent3">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CE4851-088E-488C-8E7D-ECE1F4FCCB75}">
      <dsp:nvSpPr>
        <dsp:cNvPr id="0" name=""/>
        <dsp:cNvSpPr/>
      </dsp:nvSpPr>
      <dsp:spPr>
        <a:xfrm>
          <a:off x="325113" y="39291"/>
          <a:ext cx="2983167" cy="2088120"/>
        </a:xfrm>
        <a:prstGeom prst="roundRect">
          <a:avLst>
            <a:gd name="adj" fmla="val 1667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FF00"/>
              </a:solidFill>
            </a:rPr>
            <a:t>Randomly Initialize the Population</a:t>
          </a:r>
          <a:endParaRPr lang="en-IN" sz="2000" b="1" kern="1200" dirty="0">
            <a:solidFill>
              <a:srgbClr val="FFFF00"/>
            </a:solidFill>
          </a:endParaRPr>
        </a:p>
      </dsp:txBody>
      <dsp:txXfrm>
        <a:off x="427065" y="141243"/>
        <a:ext cx="2779263" cy="1884216"/>
      </dsp:txXfrm>
    </dsp:sp>
    <dsp:sp modelId="{B667CCF0-10DF-4CD5-ABC8-9C8C2EE7CD67}">
      <dsp:nvSpPr>
        <dsp:cNvPr id="0" name=""/>
        <dsp:cNvSpPr/>
      </dsp:nvSpPr>
      <dsp:spPr>
        <a:xfrm>
          <a:off x="3308280" y="238441"/>
          <a:ext cx="2169671" cy="1687710"/>
        </a:xfrm>
        <a:prstGeom prst="rect">
          <a:avLst/>
        </a:prstGeom>
        <a:noFill/>
        <a:ln>
          <a:noFill/>
        </a:ln>
        <a:effectLst/>
      </dsp:spPr>
      <dsp:style>
        <a:lnRef idx="0">
          <a:scrgbClr r="0" g="0" b="0"/>
        </a:lnRef>
        <a:fillRef idx="0">
          <a:scrgbClr r="0" g="0" b="0"/>
        </a:fillRef>
        <a:effectRef idx="0">
          <a:scrgbClr r="0" g="0" b="0"/>
        </a:effectRef>
        <a:fontRef idx="minor"/>
      </dsp:style>
    </dsp:sp>
    <dsp:sp modelId="{7948B833-2505-4457-8610-4F0A72D73334}">
      <dsp:nvSpPr>
        <dsp:cNvPr id="0" name=""/>
        <dsp:cNvSpPr/>
      </dsp:nvSpPr>
      <dsp:spPr>
        <a:xfrm rot="5400000">
          <a:off x="3267974" y="4349344"/>
          <a:ext cx="1772096" cy="2017469"/>
        </a:xfrm>
        <a:prstGeom prst="bentUpArrow">
          <a:avLst>
            <a:gd name="adj1" fmla="val 32840"/>
            <a:gd name="adj2" fmla="val 25000"/>
            <a:gd name="adj3" fmla="val 35780"/>
          </a:avLst>
        </a:prstGeom>
        <a:solidFill>
          <a:schemeClr val="accent3">
            <a:tint val="50000"/>
            <a:hueOff val="1955669"/>
            <a:satOff val="100000"/>
            <a:lumOff val="105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87DA19-2F62-470C-A814-1FB95E3FA77F}">
      <dsp:nvSpPr>
        <dsp:cNvPr id="0" name=""/>
        <dsp:cNvSpPr/>
      </dsp:nvSpPr>
      <dsp:spPr>
        <a:xfrm>
          <a:off x="2798476" y="2384939"/>
          <a:ext cx="2983167" cy="2088120"/>
        </a:xfrm>
        <a:prstGeom prst="roundRect">
          <a:avLst>
            <a:gd name="adj" fmla="val 16670"/>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FF00"/>
              </a:solidFill>
            </a:rPr>
            <a:t>Feed the Population as “INPUT” to the EC Algorithm</a:t>
          </a:r>
          <a:endParaRPr lang="en-IN" sz="2000" b="1" kern="1200" dirty="0">
            <a:solidFill>
              <a:srgbClr val="FFFF00"/>
            </a:solidFill>
          </a:endParaRPr>
        </a:p>
      </dsp:txBody>
      <dsp:txXfrm>
        <a:off x="2900428" y="2486891"/>
        <a:ext cx="2779263" cy="1884216"/>
      </dsp:txXfrm>
    </dsp:sp>
    <dsp:sp modelId="{448408B3-0687-4431-8A65-C7A37CAF5C32}">
      <dsp:nvSpPr>
        <dsp:cNvPr id="0" name=""/>
        <dsp:cNvSpPr/>
      </dsp:nvSpPr>
      <dsp:spPr>
        <a:xfrm>
          <a:off x="5781643" y="2584089"/>
          <a:ext cx="2169671" cy="1687710"/>
        </a:xfrm>
        <a:prstGeom prst="rect">
          <a:avLst/>
        </a:prstGeom>
        <a:noFill/>
        <a:ln>
          <a:noFill/>
        </a:ln>
        <a:effectLst/>
      </dsp:spPr>
      <dsp:style>
        <a:lnRef idx="0">
          <a:scrgbClr r="0" g="0" b="0"/>
        </a:lnRef>
        <a:fillRef idx="0">
          <a:scrgbClr r="0" g="0" b="0"/>
        </a:fillRef>
        <a:effectRef idx="0">
          <a:scrgbClr r="0" g="0" b="0"/>
        </a:effectRef>
        <a:fontRef idx="minor"/>
      </dsp:style>
    </dsp:sp>
    <dsp:sp modelId="{170C3882-F2A7-4A19-AF0B-947949EE27AB}">
      <dsp:nvSpPr>
        <dsp:cNvPr id="0" name=""/>
        <dsp:cNvSpPr/>
      </dsp:nvSpPr>
      <dsp:spPr>
        <a:xfrm>
          <a:off x="5271839" y="4730587"/>
          <a:ext cx="2983167" cy="2088120"/>
        </a:xfrm>
        <a:prstGeom prst="roundRect">
          <a:avLst>
            <a:gd name="adj" fmla="val 1667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FF00"/>
              </a:solidFill>
            </a:rPr>
            <a:t>Calculate the objective, update the population, and terminate the algorithm until termination criteria is met</a:t>
          </a:r>
          <a:endParaRPr lang="en-IN" sz="2000" b="1" kern="1200" dirty="0">
            <a:solidFill>
              <a:srgbClr val="FFFF00"/>
            </a:solidFill>
          </a:endParaRPr>
        </a:p>
      </dsp:txBody>
      <dsp:txXfrm>
        <a:off x="5373791" y="4832539"/>
        <a:ext cx="2779263" cy="18842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564DD-532C-4CA6-A156-8BC4F3D8912C}">
      <dsp:nvSpPr>
        <dsp:cNvPr id="0" name=""/>
        <dsp:cNvSpPr/>
      </dsp:nvSpPr>
      <dsp:spPr>
        <a:xfrm>
          <a:off x="4089400" y="1908079"/>
          <a:ext cx="2237913" cy="776796"/>
        </a:xfrm>
        <a:custGeom>
          <a:avLst/>
          <a:gdLst/>
          <a:ahLst/>
          <a:cxnLst/>
          <a:rect l="0" t="0" r="0" b="0"/>
          <a:pathLst>
            <a:path>
              <a:moveTo>
                <a:pt x="0" y="0"/>
              </a:moveTo>
              <a:lnTo>
                <a:pt x="0" y="388398"/>
              </a:lnTo>
              <a:lnTo>
                <a:pt x="2237913" y="388398"/>
              </a:lnTo>
              <a:lnTo>
                <a:pt x="2237913" y="77679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DE904D-2C26-4106-B981-D64016853532}">
      <dsp:nvSpPr>
        <dsp:cNvPr id="0" name=""/>
        <dsp:cNvSpPr/>
      </dsp:nvSpPr>
      <dsp:spPr>
        <a:xfrm>
          <a:off x="1851486" y="1908079"/>
          <a:ext cx="2237913" cy="776796"/>
        </a:xfrm>
        <a:custGeom>
          <a:avLst/>
          <a:gdLst/>
          <a:ahLst/>
          <a:cxnLst/>
          <a:rect l="0" t="0" r="0" b="0"/>
          <a:pathLst>
            <a:path>
              <a:moveTo>
                <a:pt x="2237913" y="0"/>
              </a:moveTo>
              <a:lnTo>
                <a:pt x="2237913" y="388398"/>
              </a:lnTo>
              <a:lnTo>
                <a:pt x="0" y="388398"/>
              </a:lnTo>
              <a:lnTo>
                <a:pt x="0" y="77679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F99437-71E2-4E5E-9CBB-278867A873B9}">
      <dsp:nvSpPr>
        <dsp:cNvPr id="0" name=""/>
        <dsp:cNvSpPr/>
      </dsp:nvSpPr>
      <dsp:spPr>
        <a:xfrm>
          <a:off x="2239884" y="58564"/>
          <a:ext cx="3699030" cy="184951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Evolutionary Computing</a:t>
          </a:r>
          <a:endParaRPr lang="en-IN" sz="3800" kern="1200" dirty="0"/>
        </a:p>
      </dsp:txBody>
      <dsp:txXfrm>
        <a:off x="2239884" y="58564"/>
        <a:ext cx="3699030" cy="1849515"/>
      </dsp:txXfrm>
    </dsp:sp>
    <dsp:sp modelId="{C25EC17D-CDB6-4978-8A35-3EAB6D0DC734}">
      <dsp:nvSpPr>
        <dsp:cNvPr id="0" name=""/>
        <dsp:cNvSpPr/>
      </dsp:nvSpPr>
      <dsp:spPr>
        <a:xfrm>
          <a:off x="1971" y="2684875"/>
          <a:ext cx="3699030" cy="184951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Genetic Algorithm(GA)</a:t>
          </a:r>
          <a:endParaRPr lang="en-IN" sz="3800" kern="1200" dirty="0"/>
        </a:p>
      </dsp:txBody>
      <dsp:txXfrm>
        <a:off x="1971" y="2684875"/>
        <a:ext cx="3699030" cy="1849515"/>
      </dsp:txXfrm>
    </dsp:sp>
    <dsp:sp modelId="{8BC386CD-C436-4CC7-9E42-CDCDCF3CF64C}">
      <dsp:nvSpPr>
        <dsp:cNvPr id="0" name=""/>
        <dsp:cNvSpPr/>
      </dsp:nvSpPr>
      <dsp:spPr>
        <a:xfrm>
          <a:off x="4477798" y="2684875"/>
          <a:ext cx="3699030" cy="184951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Particle Swarm Optimization(PSO)</a:t>
          </a:r>
          <a:endParaRPr lang="en-IN" sz="3800" kern="1200" dirty="0"/>
        </a:p>
      </dsp:txBody>
      <dsp:txXfrm>
        <a:off x="4477798" y="2684875"/>
        <a:ext cx="3699030" cy="18495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B7BFC-B890-4E0E-ADE2-36F7451FB299}">
      <dsp:nvSpPr>
        <dsp:cNvPr id="0" name=""/>
        <dsp:cNvSpPr/>
      </dsp:nvSpPr>
      <dsp:spPr>
        <a:xfrm>
          <a:off x="5244856" y="1506"/>
          <a:ext cx="2169646" cy="216964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kern="1200" cap="none" spc="0">
              <a:ln w="0"/>
              <a:solidFill>
                <a:schemeClr val="tx1"/>
              </a:solidFill>
              <a:effectLst>
                <a:outerShdw blurRad="38100" dist="19050" dir="2700000" algn="tl" rotWithShape="0">
                  <a:schemeClr val="dk1">
                    <a:alpha val="40000"/>
                  </a:schemeClr>
                </a:outerShdw>
              </a:effectLst>
            </a:rPr>
            <a:t>Updation of Population</a:t>
          </a:r>
          <a:endParaRPr lang="en-IN" sz="1500" b="0" kern="1200" cap="none" spc="0" dirty="0">
            <a:ln w="0"/>
            <a:solidFill>
              <a:schemeClr val="tx1"/>
            </a:solidFill>
            <a:effectLst>
              <a:outerShdw blurRad="38100" dist="19050" dir="2700000" algn="tl" rotWithShape="0">
                <a:schemeClr val="dk1">
                  <a:alpha val="40000"/>
                </a:schemeClr>
              </a:outerShdw>
            </a:effectLst>
          </a:endParaRPr>
        </a:p>
      </dsp:txBody>
      <dsp:txXfrm>
        <a:off x="5562593" y="319243"/>
        <a:ext cx="1534172" cy="1534172"/>
      </dsp:txXfrm>
    </dsp:sp>
    <dsp:sp modelId="{F1A0252C-2D78-4CB5-B4C4-BE9F53ED84EE}">
      <dsp:nvSpPr>
        <dsp:cNvPr id="0" name=""/>
        <dsp:cNvSpPr/>
      </dsp:nvSpPr>
      <dsp:spPr>
        <a:xfrm rot="2700000">
          <a:off x="7181409" y="1859698"/>
          <a:ext cx="575536" cy="732255"/>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en-IN" sz="3100" b="0" kern="1200" cap="none" spc="0">
            <a:ln w="0"/>
            <a:solidFill>
              <a:schemeClr val="tx1"/>
            </a:solidFill>
            <a:effectLst>
              <a:outerShdw blurRad="38100" dist="19050" dir="2700000" algn="tl" rotWithShape="0">
                <a:schemeClr val="dk1">
                  <a:alpha val="40000"/>
                </a:schemeClr>
              </a:outerShdw>
            </a:effectLst>
          </a:endParaRPr>
        </a:p>
      </dsp:txBody>
      <dsp:txXfrm>
        <a:off x="7206695" y="1945104"/>
        <a:ext cx="402875" cy="439353"/>
      </dsp:txXfrm>
    </dsp:sp>
    <dsp:sp modelId="{D76B6974-C079-4ECE-A1E7-4E629E18A2F2}">
      <dsp:nvSpPr>
        <dsp:cNvPr id="0" name=""/>
        <dsp:cNvSpPr/>
      </dsp:nvSpPr>
      <dsp:spPr>
        <a:xfrm>
          <a:off x="7546887" y="2303536"/>
          <a:ext cx="2169646" cy="2169646"/>
        </a:xfrm>
        <a:prstGeom prst="ellipse">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kern="1200" cap="none" spc="0">
              <a:ln w="0"/>
              <a:solidFill>
                <a:schemeClr val="tx1"/>
              </a:solidFill>
              <a:effectLst>
                <a:outerShdw blurRad="38100" dist="19050" dir="2700000" algn="tl" rotWithShape="0">
                  <a:schemeClr val="dk1">
                    <a:alpha val="40000"/>
                  </a:schemeClr>
                </a:outerShdw>
              </a:effectLst>
            </a:rPr>
            <a:t>Crossover(Single Point)</a:t>
          </a:r>
          <a:endParaRPr lang="en-IN" sz="1500" b="0" kern="1200" cap="none" spc="0" dirty="0">
            <a:ln w="0"/>
            <a:solidFill>
              <a:schemeClr val="tx1"/>
            </a:solidFill>
            <a:effectLst>
              <a:outerShdw blurRad="38100" dist="19050" dir="2700000" algn="tl" rotWithShape="0">
                <a:schemeClr val="dk1">
                  <a:alpha val="40000"/>
                </a:schemeClr>
              </a:outerShdw>
            </a:effectLst>
          </a:endParaRPr>
        </a:p>
      </dsp:txBody>
      <dsp:txXfrm>
        <a:off x="7864624" y="2621273"/>
        <a:ext cx="1534172" cy="1534172"/>
      </dsp:txXfrm>
    </dsp:sp>
    <dsp:sp modelId="{1CC27382-B426-48A0-91E5-ACE8201A9C73}">
      <dsp:nvSpPr>
        <dsp:cNvPr id="0" name=""/>
        <dsp:cNvSpPr/>
      </dsp:nvSpPr>
      <dsp:spPr>
        <a:xfrm rot="8100000">
          <a:off x="7204445" y="4161729"/>
          <a:ext cx="575536" cy="732255"/>
        </a:xfrm>
        <a:prstGeom prst="rightArrow">
          <a:avLst>
            <a:gd name="adj1" fmla="val 60000"/>
            <a:gd name="adj2" fmla="val 50000"/>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en-IN" sz="3100" b="0" kern="1200" cap="none" spc="0">
            <a:ln w="0"/>
            <a:solidFill>
              <a:schemeClr val="tx1"/>
            </a:solidFill>
            <a:effectLst>
              <a:outerShdw blurRad="38100" dist="19050" dir="2700000" algn="tl" rotWithShape="0">
                <a:schemeClr val="dk1">
                  <a:alpha val="40000"/>
                </a:schemeClr>
              </a:outerShdw>
            </a:effectLst>
          </a:endParaRPr>
        </a:p>
      </dsp:txBody>
      <dsp:txXfrm rot="10800000">
        <a:off x="7351820" y="4247135"/>
        <a:ext cx="402875" cy="439353"/>
      </dsp:txXfrm>
    </dsp:sp>
    <dsp:sp modelId="{7EBC75A7-5191-46FA-9523-2D3DA6882A69}">
      <dsp:nvSpPr>
        <dsp:cNvPr id="0" name=""/>
        <dsp:cNvSpPr/>
      </dsp:nvSpPr>
      <dsp:spPr>
        <a:xfrm>
          <a:off x="5244856" y="4605567"/>
          <a:ext cx="2169646" cy="2169646"/>
        </a:xfrm>
        <a:prstGeom prst="ellipse">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kern="1200" cap="none" spc="0">
              <a:ln w="0"/>
              <a:solidFill>
                <a:schemeClr val="tx1"/>
              </a:solidFill>
              <a:effectLst>
                <a:outerShdw blurRad="38100" dist="19050" dir="2700000" algn="tl" rotWithShape="0">
                  <a:schemeClr val="dk1">
                    <a:alpha val="40000"/>
                  </a:schemeClr>
                </a:outerShdw>
              </a:effectLst>
            </a:rPr>
            <a:t>Mutation</a:t>
          </a:r>
          <a:endParaRPr lang="en-IN" sz="1500" b="0" kern="1200" cap="none" spc="0" dirty="0">
            <a:ln w="0"/>
            <a:solidFill>
              <a:schemeClr val="tx1"/>
            </a:solidFill>
            <a:effectLst>
              <a:outerShdw blurRad="38100" dist="19050" dir="2700000" algn="tl" rotWithShape="0">
                <a:schemeClr val="dk1">
                  <a:alpha val="40000"/>
                </a:schemeClr>
              </a:outerShdw>
            </a:effectLst>
          </a:endParaRPr>
        </a:p>
      </dsp:txBody>
      <dsp:txXfrm>
        <a:off x="5562593" y="4923304"/>
        <a:ext cx="1534172" cy="1534172"/>
      </dsp:txXfrm>
    </dsp:sp>
    <dsp:sp modelId="{D46C31C9-68F7-43B6-976B-74E59C67AFE0}">
      <dsp:nvSpPr>
        <dsp:cNvPr id="0" name=""/>
        <dsp:cNvSpPr/>
      </dsp:nvSpPr>
      <dsp:spPr>
        <a:xfrm rot="13500000">
          <a:off x="4902414" y="4184765"/>
          <a:ext cx="575536" cy="732255"/>
        </a:xfrm>
        <a:prstGeom prst="rightArrow">
          <a:avLst>
            <a:gd name="adj1" fmla="val 60000"/>
            <a:gd name="adj2" fmla="val 50000"/>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en-IN" sz="3100" b="0" kern="1200" cap="none" spc="0">
            <a:ln w="0"/>
            <a:solidFill>
              <a:schemeClr val="tx1"/>
            </a:solidFill>
            <a:effectLst>
              <a:outerShdw blurRad="38100" dist="19050" dir="2700000" algn="tl" rotWithShape="0">
                <a:schemeClr val="dk1">
                  <a:alpha val="40000"/>
                </a:schemeClr>
              </a:outerShdw>
            </a:effectLst>
          </a:endParaRPr>
        </a:p>
      </dsp:txBody>
      <dsp:txXfrm rot="10800000">
        <a:off x="5049789" y="4392261"/>
        <a:ext cx="402875" cy="439353"/>
      </dsp:txXfrm>
    </dsp:sp>
    <dsp:sp modelId="{12339CED-7292-4C82-9FFF-8B6614A8FB2F}">
      <dsp:nvSpPr>
        <dsp:cNvPr id="0" name=""/>
        <dsp:cNvSpPr/>
      </dsp:nvSpPr>
      <dsp:spPr>
        <a:xfrm>
          <a:off x="2942826" y="2303536"/>
          <a:ext cx="2169646" cy="2169646"/>
        </a:xfrm>
        <a:prstGeom prst="ellips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kern="1200" cap="none" spc="0" dirty="0">
              <a:ln w="0"/>
              <a:solidFill>
                <a:schemeClr val="tx1"/>
              </a:solidFill>
              <a:effectLst>
                <a:outerShdw blurRad="38100" dist="19050" dir="2700000" algn="tl" rotWithShape="0">
                  <a:schemeClr val="dk1">
                    <a:alpha val="40000"/>
                  </a:schemeClr>
                </a:outerShdw>
              </a:effectLst>
            </a:rPr>
            <a:t>Selection(Tournament Selection)</a:t>
          </a:r>
          <a:endParaRPr lang="en-IN" sz="1500" b="0" kern="1200" cap="none" spc="0" dirty="0">
            <a:ln w="0"/>
            <a:solidFill>
              <a:schemeClr val="tx1"/>
            </a:solidFill>
            <a:effectLst>
              <a:outerShdw blurRad="38100" dist="19050" dir="2700000" algn="tl" rotWithShape="0">
                <a:schemeClr val="dk1">
                  <a:alpha val="40000"/>
                </a:schemeClr>
              </a:outerShdw>
            </a:effectLst>
          </a:endParaRPr>
        </a:p>
      </dsp:txBody>
      <dsp:txXfrm>
        <a:off x="3260563" y="2621273"/>
        <a:ext cx="1534172" cy="1534172"/>
      </dsp:txXfrm>
    </dsp:sp>
    <dsp:sp modelId="{39F422C1-B377-42B4-90D1-FFDDC8350B22}">
      <dsp:nvSpPr>
        <dsp:cNvPr id="0" name=""/>
        <dsp:cNvSpPr/>
      </dsp:nvSpPr>
      <dsp:spPr>
        <a:xfrm rot="18900000">
          <a:off x="4879378" y="1882734"/>
          <a:ext cx="575536" cy="732255"/>
        </a:xfrm>
        <a:prstGeom prst="rightArrow">
          <a:avLst>
            <a:gd name="adj1" fmla="val 60000"/>
            <a:gd name="adj2" fmla="val 5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en-IN" sz="3100" b="0" kern="1200" cap="none" spc="0">
            <a:ln w="0"/>
            <a:solidFill>
              <a:schemeClr val="tx1"/>
            </a:solidFill>
            <a:effectLst>
              <a:outerShdw blurRad="38100" dist="19050" dir="2700000" algn="tl" rotWithShape="0">
                <a:schemeClr val="dk1">
                  <a:alpha val="40000"/>
                </a:schemeClr>
              </a:outerShdw>
            </a:effectLst>
          </a:endParaRPr>
        </a:p>
      </dsp:txBody>
      <dsp:txXfrm>
        <a:off x="4904664" y="2090230"/>
        <a:ext cx="402875" cy="4393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B7BFC-B890-4E0E-ADE2-36F7451FB299}">
      <dsp:nvSpPr>
        <dsp:cNvPr id="0" name=""/>
        <dsp:cNvSpPr/>
      </dsp:nvSpPr>
      <dsp:spPr>
        <a:xfrm>
          <a:off x="7116781" y="1394"/>
          <a:ext cx="2179915" cy="2179915"/>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kern="1200" cap="none" spc="0" dirty="0">
              <a:ln w="0"/>
              <a:solidFill>
                <a:schemeClr val="tx1"/>
              </a:solidFill>
              <a:effectLst>
                <a:outerShdw blurRad="38100" dist="19050" dir="2700000" algn="tl" rotWithShape="0">
                  <a:schemeClr val="dk1">
                    <a:alpha val="40000"/>
                  </a:schemeClr>
                </a:outerShdw>
              </a:effectLst>
            </a:rPr>
            <a:t>Particle Velocity calculation</a:t>
          </a:r>
          <a:endParaRPr lang="en-IN" sz="1500" b="0" kern="1200" cap="none" spc="0" dirty="0">
            <a:ln w="0"/>
            <a:solidFill>
              <a:schemeClr val="tx1"/>
            </a:solidFill>
            <a:effectLst>
              <a:outerShdw blurRad="38100" dist="19050" dir="2700000" algn="tl" rotWithShape="0">
                <a:schemeClr val="dk1">
                  <a:alpha val="40000"/>
                </a:schemeClr>
              </a:outerShdw>
            </a:effectLst>
          </a:endParaRPr>
        </a:p>
      </dsp:txBody>
      <dsp:txXfrm>
        <a:off x="7436022" y="320635"/>
        <a:ext cx="1541433" cy="1541433"/>
      </dsp:txXfrm>
    </dsp:sp>
    <dsp:sp modelId="{F1A0252C-2D78-4CB5-B4C4-BE9F53ED84EE}">
      <dsp:nvSpPr>
        <dsp:cNvPr id="0" name=""/>
        <dsp:cNvSpPr/>
      </dsp:nvSpPr>
      <dsp:spPr>
        <a:xfrm rot="2700000">
          <a:off x="9062985" y="1870516"/>
          <a:ext cx="581559" cy="735721"/>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en-IN" sz="3100" b="0" kern="1200" cap="none" spc="0">
            <a:ln w="0"/>
            <a:solidFill>
              <a:schemeClr val="tx1"/>
            </a:solidFill>
            <a:effectLst>
              <a:outerShdw blurRad="38100" dist="19050" dir="2700000" algn="tl" rotWithShape="0">
                <a:schemeClr val="dk1">
                  <a:alpha val="40000"/>
                </a:schemeClr>
              </a:outerShdw>
            </a:effectLst>
          </a:endParaRPr>
        </a:p>
      </dsp:txBody>
      <dsp:txXfrm>
        <a:off x="9088535" y="1955976"/>
        <a:ext cx="407091" cy="441433"/>
      </dsp:txXfrm>
    </dsp:sp>
    <dsp:sp modelId="{7EBC75A7-5191-46FA-9523-2D3DA6882A69}">
      <dsp:nvSpPr>
        <dsp:cNvPr id="0" name=""/>
        <dsp:cNvSpPr/>
      </dsp:nvSpPr>
      <dsp:spPr>
        <a:xfrm>
          <a:off x="9434109" y="2318722"/>
          <a:ext cx="2179915" cy="2179915"/>
        </a:xfrm>
        <a:prstGeom prst="ellipse">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kern="1200" cap="none" spc="0" dirty="0">
              <a:ln w="0"/>
              <a:solidFill>
                <a:schemeClr val="tx1"/>
              </a:solidFill>
              <a:effectLst>
                <a:outerShdw blurRad="38100" dist="19050" dir="2700000" algn="tl" rotWithShape="0">
                  <a:schemeClr val="dk1">
                    <a:alpha val="40000"/>
                  </a:schemeClr>
                </a:outerShdw>
              </a:effectLst>
            </a:rPr>
            <a:t>New Particle Position Calculation</a:t>
          </a:r>
          <a:endParaRPr lang="en-IN" sz="1500" b="0" kern="1200" cap="none" spc="0" dirty="0">
            <a:ln w="0"/>
            <a:solidFill>
              <a:schemeClr val="tx1"/>
            </a:solidFill>
            <a:effectLst>
              <a:outerShdw blurRad="38100" dist="19050" dir="2700000" algn="tl" rotWithShape="0">
                <a:schemeClr val="dk1">
                  <a:alpha val="40000"/>
                </a:schemeClr>
              </a:outerShdw>
            </a:effectLst>
          </a:endParaRPr>
        </a:p>
      </dsp:txBody>
      <dsp:txXfrm>
        <a:off x="9753350" y="2637963"/>
        <a:ext cx="1541433" cy="1541433"/>
      </dsp:txXfrm>
    </dsp:sp>
    <dsp:sp modelId="{D46C31C9-68F7-43B6-976B-74E59C67AFE0}">
      <dsp:nvSpPr>
        <dsp:cNvPr id="0" name=""/>
        <dsp:cNvSpPr/>
      </dsp:nvSpPr>
      <dsp:spPr>
        <a:xfrm rot="8100000">
          <a:off x="9086262" y="4187844"/>
          <a:ext cx="581559" cy="735721"/>
        </a:xfrm>
        <a:prstGeom prst="rightArrow">
          <a:avLst>
            <a:gd name="adj1" fmla="val 60000"/>
            <a:gd name="adj2" fmla="val 50000"/>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en-IN" sz="3100" b="0" kern="1200" cap="none" spc="0">
            <a:ln w="0"/>
            <a:solidFill>
              <a:schemeClr val="tx1"/>
            </a:solidFill>
            <a:effectLst>
              <a:outerShdw blurRad="38100" dist="19050" dir="2700000" algn="tl" rotWithShape="0">
                <a:schemeClr val="dk1">
                  <a:alpha val="40000"/>
                </a:schemeClr>
              </a:outerShdw>
            </a:effectLst>
          </a:endParaRPr>
        </a:p>
      </dsp:txBody>
      <dsp:txXfrm rot="10800000">
        <a:off x="9235180" y="4273304"/>
        <a:ext cx="407091" cy="441433"/>
      </dsp:txXfrm>
    </dsp:sp>
    <dsp:sp modelId="{2676D3B8-BCDB-4194-B6A7-FA85FF50EC14}">
      <dsp:nvSpPr>
        <dsp:cNvPr id="0" name=""/>
        <dsp:cNvSpPr/>
      </dsp:nvSpPr>
      <dsp:spPr>
        <a:xfrm>
          <a:off x="7116781" y="4636050"/>
          <a:ext cx="2179915" cy="2179915"/>
        </a:xfrm>
        <a:prstGeom prst="ellipse">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kern="1200" cap="none" spc="0" dirty="0">
              <a:ln w="0"/>
              <a:solidFill>
                <a:schemeClr val="tx1"/>
              </a:solidFill>
              <a:effectLst>
                <a:outerShdw blurRad="38100" dist="19050" dir="2700000" algn="tl" rotWithShape="0">
                  <a:schemeClr val="dk1">
                    <a:alpha val="40000"/>
                  </a:schemeClr>
                </a:outerShdw>
              </a:effectLst>
            </a:rPr>
            <a:t>Update Particle Best Position</a:t>
          </a:r>
          <a:endParaRPr lang="en-IN" sz="1500" b="0" kern="1200" cap="none" spc="0" dirty="0">
            <a:ln w="0"/>
            <a:solidFill>
              <a:schemeClr val="tx1"/>
            </a:solidFill>
            <a:effectLst>
              <a:outerShdw blurRad="38100" dist="19050" dir="2700000" algn="tl" rotWithShape="0">
                <a:schemeClr val="dk1">
                  <a:alpha val="40000"/>
                </a:schemeClr>
              </a:outerShdw>
            </a:effectLst>
          </a:endParaRPr>
        </a:p>
      </dsp:txBody>
      <dsp:txXfrm>
        <a:off x="7436022" y="4955291"/>
        <a:ext cx="1541433" cy="1541433"/>
      </dsp:txXfrm>
    </dsp:sp>
    <dsp:sp modelId="{ADE23BEC-4F39-4BD8-A47E-87C4439AF8D4}">
      <dsp:nvSpPr>
        <dsp:cNvPr id="0" name=""/>
        <dsp:cNvSpPr/>
      </dsp:nvSpPr>
      <dsp:spPr>
        <a:xfrm rot="13500000">
          <a:off x="6768934" y="4211121"/>
          <a:ext cx="581559" cy="735721"/>
        </a:xfrm>
        <a:prstGeom prst="rightArrow">
          <a:avLst>
            <a:gd name="adj1" fmla="val 60000"/>
            <a:gd name="adj2" fmla="val 50000"/>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en-IN" sz="3100" kern="1200"/>
        </a:p>
      </dsp:txBody>
      <dsp:txXfrm rot="10800000">
        <a:off x="6917852" y="4419949"/>
        <a:ext cx="407091" cy="441433"/>
      </dsp:txXfrm>
    </dsp:sp>
    <dsp:sp modelId="{12339CED-7292-4C82-9FFF-8B6614A8FB2F}">
      <dsp:nvSpPr>
        <dsp:cNvPr id="0" name=""/>
        <dsp:cNvSpPr/>
      </dsp:nvSpPr>
      <dsp:spPr>
        <a:xfrm>
          <a:off x="4799453" y="2318722"/>
          <a:ext cx="2179915" cy="2179915"/>
        </a:xfrm>
        <a:prstGeom prst="ellips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kern="1200" cap="none" spc="0" dirty="0">
              <a:ln w="0"/>
              <a:solidFill>
                <a:schemeClr val="tx1"/>
              </a:solidFill>
              <a:effectLst>
                <a:outerShdw blurRad="38100" dist="19050" dir="2700000" algn="tl" rotWithShape="0">
                  <a:schemeClr val="dk1">
                    <a:alpha val="40000"/>
                  </a:schemeClr>
                </a:outerShdw>
              </a:effectLst>
            </a:rPr>
            <a:t>Update Global Best Solution</a:t>
          </a:r>
          <a:endParaRPr lang="en-IN" sz="1500" b="0" kern="1200" cap="none" spc="0" dirty="0">
            <a:ln w="0"/>
            <a:solidFill>
              <a:schemeClr val="tx1"/>
            </a:solidFill>
            <a:effectLst>
              <a:outerShdw blurRad="38100" dist="19050" dir="2700000" algn="tl" rotWithShape="0">
                <a:schemeClr val="dk1">
                  <a:alpha val="40000"/>
                </a:schemeClr>
              </a:outerShdw>
            </a:effectLst>
          </a:endParaRPr>
        </a:p>
      </dsp:txBody>
      <dsp:txXfrm>
        <a:off x="5118694" y="2637963"/>
        <a:ext cx="1541433" cy="1541433"/>
      </dsp:txXfrm>
    </dsp:sp>
    <dsp:sp modelId="{39F422C1-B377-42B4-90D1-FFDDC8350B22}">
      <dsp:nvSpPr>
        <dsp:cNvPr id="0" name=""/>
        <dsp:cNvSpPr/>
      </dsp:nvSpPr>
      <dsp:spPr>
        <a:xfrm rot="18900000">
          <a:off x="6745657" y="1893793"/>
          <a:ext cx="581559" cy="735721"/>
        </a:xfrm>
        <a:prstGeom prst="rightArrow">
          <a:avLst>
            <a:gd name="adj1" fmla="val 60000"/>
            <a:gd name="adj2" fmla="val 5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en-IN" sz="3100" b="0" kern="1200" cap="none" spc="0">
            <a:ln w="0"/>
            <a:solidFill>
              <a:schemeClr val="tx1"/>
            </a:solidFill>
            <a:effectLst>
              <a:outerShdw blurRad="38100" dist="19050" dir="2700000" algn="tl" rotWithShape="0">
                <a:schemeClr val="dk1">
                  <a:alpha val="40000"/>
                </a:schemeClr>
              </a:outerShdw>
            </a:effectLst>
          </a:endParaRPr>
        </a:p>
      </dsp:txBody>
      <dsp:txXfrm>
        <a:off x="6771207" y="2102621"/>
        <a:ext cx="407091" cy="4414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8745D-04A5-4296-9CA0-5A50DBAF9A92}">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ED95A4-C4C0-437B-B856-F0A922356C18}">
      <dsp:nvSpPr>
        <dsp:cNvPr id="0" name=""/>
        <dsp:cNvSpPr/>
      </dsp:nvSpPr>
      <dsp:spPr>
        <a:xfrm>
          <a:off x="752110" y="541866"/>
          <a:ext cx="10785991" cy="108373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60213" tIns="99060" rIns="99060" bIns="99060" numCol="1" spcCol="1270" anchor="ctr" anchorCtr="0">
          <a:noAutofit/>
        </a:bodyPr>
        <a:lstStyle/>
        <a:p>
          <a:pPr marL="0" lvl="0" indent="0" algn="l" defTabSz="1733550">
            <a:lnSpc>
              <a:spcPct val="90000"/>
            </a:lnSpc>
            <a:spcBef>
              <a:spcPct val="0"/>
            </a:spcBef>
            <a:spcAft>
              <a:spcPct val="35000"/>
            </a:spcAft>
            <a:buNone/>
          </a:pPr>
          <a:r>
            <a:rPr lang="en-US" sz="3900" kern="1200" dirty="0"/>
            <a:t>A GA population consists of 10 members</a:t>
          </a:r>
          <a:endParaRPr lang="en-IN" sz="3900" kern="1200" dirty="0"/>
        </a:p>
      </dsp:txBody>
      <dsp:txXfrm>
        <a:off x="752110" y="541866"/>
        <a:ext cx="10785991" cy="1083733"/>
      </dsp:txXfrm>
    </dsp:sp>
    <dsp:sp modelId="{7641628F-08E5-4C72-9374-26AFF436884A}">
      <dsp:nvSpPr>
        <dsp:cNvPr id="0" name=""/>
        <dsp:cNvSpPr/>
      </dsp:nvSpPr>
      <dsp:spPr>
        <a:xfrm>
          <a:off x="74777" y="406400"/>
          <a:ext cx="1354666" cy="1354666"/>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32949BD-F5F6-4C77-9AEB-AB539F7AA4CC}">
      <dsp:nvSpPr>
        <dsp:cNvPr id="0" name=""/>
        <dsp:cNvSpPr/>
      </dsp:nvSpPr>
      <dsp:spPr>
        <a:xfrm>
          <a:off x="1146048" y="2167466"/>
          <a:ext cx="10392054" cy="1083733"/>
        </a:xfrm>
        <a:prstGeom prst="rect">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60213" tIns="99060" rIns="99060" bIns="99060" numCol="1" spcCol="1270" anchor="ctr" anchorCtr="0">
          <a:noAutofit/>
        </a:bodyPr>
        <a:lstStyle/>
        <a:p>
          <a:pPr marL="0" lvl="0" indent="0" algn="l" defTabSz="1733550">
            <a:lnSpc>
              <a:spcPct val="90000"/>
            </a:lnSpc>
            <a:spcBef>
              <a:spcPct val="0"/>
            </a:spcBef>
            <a:spcAft>
              <a:spcPct val="35000"/>
            </a:spcAft>
            <a:buNone/>
          </a:pPr>
          <a:r>
            <a:rPr lang="en-US" sz="3900" kern="1200" dirty="0"/>
            <a:t>Each member consists of Nc no. of coordinates</a:t>
          </a:r>
          <a:endParaRPr lang="en-IN" sz="3900" kern="1200" dirty="0"/>
        </a:p>
      </dsp:txBody>
      <dsp:txXfrm>
        <a:off x="1146048" y="2167466"/>
        <a:ext cx="10392054" cy="1083733"/>
      </dsp:txXfrm>
    </dsp:sp>
    <dsp:sp modelId="{47CCB19E-E829-4CA4-8547-4CA5C755CB2A}">
      <dsp:nvSpPr>
        <dsp:cNvPr id="0" name=""/>
        <dsp:cNvSpPr/>
      </dsp:nvSpPr>
      <dsp:spPr>
        <a:xfrm>
          <a:off x="468714" y="2032000"/>
          <a:ext cx="1354666" cy="1354666"/>
        </a:xfrm>
        <a:prstGeom prst="ellipse">
          <a:avLst/>
        </a:prstGeom>
        <a:solidFill>
          <a:schemeClr val="lt1">
            <a:hueOff val="0"/>
            <a:satOff val="0"/>
            <a:lumOff val="0"/>
            <a:alphaOff val="0"/>
          </a:schemeClr>
        </a:solidFill>
        <a:ln w="6350" cap="flat" cmpd="sng" algn="ctr">
          <a:solidFill>
            <a:schemeClr val="accent3">
              <a:hueOff val="1355300"/>
              <a:satOff val="50000"/>
              <a:lumOff val="-7353"/>
              <a:alphaOff val="0"/>
            </a:schemeClr>
          </a:solidFill>
          <a:prstDash val="solid"/>
          <a:miter lim="800000"/>
        </a:ln>
        <a:effectLst/>
      </dsp:spPr>
      <dsp:style>
        <a:lnRef idx="1">
          <a:scrgbClr r="0" g="0" b="0"/>
        </a:lnRef>
        <a:fillRef idx="1">
          <a:scrgbClr r="0" g="0" b="0"/>
        </a:fillRef>
        <a:effectRef idx="2">
          <a:scrgbClr r="0" g="0" b="0"/>
        </a:effectRef>
        <a:fontRef idx="minor"/>
      </dsp:style>
    </dsp:sp>
    <dsp:sp modelId="{3530950F-84C8-44EF-A9A4-01A62BAB086C}">
      <dsp:nvSpPr>
        <dsp:cNvPr id="0" name=""/>
        <dsp:cNvSpPr/>
      </dsp:nvSpPr>
      <dsp:spPr>
        <a:xfrm>
          <a:off x="752110" y="3793066"/>
          <a:ext cx="10785991" cy="1083733"/>
        </a:xfrm>
        <a:prstGeom prst="rect">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60213" tIns="99060" rIns="99060" bIns="99060" numCol="1" spcCol="1270" anchor="ctr" anchorCtr="0">
          <a:noAutofit/>
        </a:bodyPr>
        <a:lstStyle/>
        <a:p>
          <a:pPr marL="0" lvl="0" indent="0" algn="l" defTabSz="1733550">
            <a:lnSpc>
              <a:spcPct val="90000"/>
            </a:lnSpc>
            <a:spcBef>
              <a:spcPct val="0"/>
            </a:spcBef>
            <a:spcAft>
              <a:spcPct val="35000"/>
            </a:spcAft>
            <a:buNone/>
          </a:pPr>
          <a:r>
            <a:rPr lang="en-US" sz="3900" kern="1200" dirty="0"/>
            <a:t>Each coordinate is an (</a:t>
          </a:r>
          <a:r>
            <a:rPr lang="en-US" sz="3900" kern="1200" dirty="0" err="1"/>
            <a:t>x,y</a:t>
          </a:r>
          <a:r>
            <a:rPr lang="en-US" sz="3900" kern="1200" dirty="0"/>
            <a:t>) tuple </a:t>
          </a:r>
          <a:endParaRPr lang="en-IN" sz="3900" kern="1200" dirty="0"/>
        </a:p>
      </dsp:txBody>
      <dsp:txXfrm>
        <a:off x="752110" y="3793066"/>
        <a:ext cx="10785991" cy="1083733"/>
      </dsp:txXfrm>
    </dsp:sp>
    <dsp:sp modelId="{CE1C19DA-CB21-474D-BEB9-1F2CBDEB3885}">
      <dsp:nvSpPr>
        <dsp:cNvPr id="0" name=""/>
        <dsp:cNvSpPr/>
      </dsp:nvSpPr>
      <dsp:spPr>
        <a:xfrm>
          <a:off x="74777" y="3657600"/>
          <a:ext cx="1354666" cy="1354666"/>
        </a:xfrm>
        <a:prstGeom prst="ellipse">
          <a:avLst/>
        </a:prstGeom>
        <a:solidFill>
          <a:schemeClr val="lt1">
            <a:hueOff val="0"/>
            <a:satOff val="0"/>
            <a:lumOff val="0"/>
            <a:alphaOff val="0"/>
          </a:schemeClr>
        </a:solidFill>
        <a:ln w="6350" cap="flat" cmpd="sng" algn="ctr">
          <a:solidFill>
            <a:schemeClr val="accent3">
              <a:hueOff val="2710599"/>
              <a:satOff val="100000"/>
              <a:lumOff val="-14706"/>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8745D-04A5-4296-9CA0-5A50DBAF9A92}">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ED95A4-C4C0-437B-B856-F0A922356C18}">
      <dsp:nvSpPr>
        <dsp:cNvPr id="0" name=""/>
        <dsp:cNvSpPr/>
      </dsp:nvSpPr>
      <dsp:spPr>
        <a:xfrm>
          <a:off x="752110" y="541866"/>
          <a:ext cx="10785991" cy="108373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60213"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dirty="0"/>
            <a:t>Our Swarm consists of 20 particles</a:t>
          </a:r>
          <a:endParaRPr lang="en-IN" sz="4000" kern="1200" dirty="0"/>
        </a:p>
      </dsp:txBody>
      <dsp:txXfrm>
        <a:off x="752110" y="541866"/>
        <a:ext cx="10785991" cy="1083733"/>
      </dsp:txXfrm>
    </dsp:sp>
    <dsp:sp modelId="{7641628F-08E5-4C72-9374-26AFF436884A}">
      <dsp:nvSpPr>
        <dsp:cNvPr id="0" name=""/>
        <dsp:cNvSpPr/>
      </dsp:nvSpPr>
      <dsp:spPr>
        <a:xfrm>
          <a:off x="74777" y="406400"/>
          <a:ext cx="1354666" cy="1354666"/>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32949BD-F5F6-4C77-9AEB-AB539F7AA4CC}">
      <dsp:nvSpPr>
        <dsp:cNvPr id="0" name=""/>
        <dsp:cNvSpPr/>
      </dsp:nvSpPr>
      <dsp:spPr>
        <a:xfrm>
          <a:off x="1146048" y="2167466"/>
          <a:ext cx="10392054" cy="1083733"/>
        </a:xfrm>
        <a:prstGeom prst="rect">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60213"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dirty="0"/>
            <a:t>Each particle consists of Nc no. of coordinates</a:t>
          </a:r>
          <a:endParaRPr lang="en-IN" sz="4000" kern="1200" dirty="0"/>
        </a:p>
      </dsp:txBody>
      <dsp:txXfrm>
        <a:off x="1146048" y="2167466"/>
        <a:ext cx="10392054" cy="1083733"/>
      </dsp:txXfrm>
    </dsp:sp>
    <dsp:sp modelId="{47CCB19E-E829-4CA4-8547-4CA5C755CB2A}">
      <dsp:nvSpPr>
        <dsp:cNvPr id="0" name=""/>
        <dsp:cNvSpPr/>
      </dsp:nvSpPr>
      <dsp:spPr>
        <a:xfrm>
          <a:off x="468714" y="2032000"/>
          <a:ext cx="1354666" cy="1354666"/>
        </a:xfrm>
        <a:prstGeom prst="ellipse">
          <a:avLst/>
        </a:prstGeom>
        <a:solidFill>
          <a:schemeClr val="lt1">
            <a:hueOff val="0"/>
            <a:satOff val="0"/>
            <a:lumOff val="0"/>
            <a:alphaOff val="0"/>
          </a:schemeClr>
        </a:solidFill>
        <a:ln w="6350" cap="flat" cmpd="sng" algn="ctr">
          <a:solidFill>
            <a:schemeClr val="accent3">
              <a:hueOff val="1355300"/>
              <a:satOff val="50000"/>
              <a:lumOff val="-7353"/>
              <a:alphaOff val="0"/>
            </a:schemeClr>
          </a:solidFill>
          <a:prstDash val="solid"/>
          <a:miter lim="800000"/>
        </a:ln>
        <a:effectLst/>
      </dsp:spPr>
      <dsp:style>
        <a:lnRef idx="1">
          <a:scrgbClr r="0" g="0" b="0"/>
        </a:lnRef>
        <a:fillRef idx="1">
          <a:scrgbClr r="0" g="0" b="0"/>
        </a:fillRef>
        <a:effectRef idx="2">
          <a:scrgbClr r="0" g="0" b="0"/>
        </a:effectRef>
        <a:fontRef idx="minor"/>
      </dsp:style>
    </dsp:sp>
    <dsp:sp modelId="{3530950F-84C8-44EF-A9A4-01A62BAB086C}">
      <dsp:nvSpPr>
        <dsp:cNvPr id="0" name=""/>
        <dsp:cNvSpPr/>
      </dsp:nvSpPr>
      <dsp:spPr>
        <a:xfrm>
          <a:off x="752110" y="3793066"/>
          <a:ext cx="10785991" cy="1083733"/>
        </a:xfrm>
        <a:prstGeom prst="rect">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60213"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dirty="0"/>
            <a:t>Each coordinate is an (</a:t>
          </a:r>
          <a:r>
            <a:rPr lang="en-US" sz="4000" kern="1200" dirty="0" err="1"/>
            <a:t>x,y</a:t>
          </a:r>
          <a:r>
            <a:rPr lang="en-US" sz="4000" kern="1200" dirty="0"/>
            <a:t>) tuple </a:t>
          </a:r>
          <a:endParaRPr lang="en-IN" sz="4000" kern="1200" dirty="0"/>
        </a:p>
      </dsp:txBody>
      <dsp:txXfrm>
        <a:off x="752110" y="3793066"/>
        <a:ext cx="10785991" cy="1083733"/>
      </dsp:txXfrm>
    </dsp:sp>
    <dsp:sp modelId="{CE1C19DA-CB21-474D-BEB9-1F2CBDEB3885}">
      <dsp:nvSpPr>
        <dsp:cNvPr id="0" name=""/>
        <dsp:cNvSpPr/>
      </dsp:nvSpPr>
      <dsp:spPr>
        <a:xfrm>
          <a:off x="74777" y="3657600"/>
          <a:ext cx="1354666" cy="1354666"/>
        </a:xfrm>
        <a:prstGeom prst="ellipse">
          <a:avLst/>
        </a:prstGeom>
        <a:solidFill>
          <a:schemeClr val="lt1">
            <a:hueOff val="0"/>
            <a:satOff val="0"/>
            <a:lumOff val="0"/>
            <a:alphaOff val="0"/>
          </a:schemeClr>
        </a:solidFill>
        <a:ln w="6350" cap="flat" cmpd="sng" algn="ctr">
          <a:solidFill>
            <a:schemeClr val="accent3">
              <a:hueOff val="2710599"/>
              <a:satOff val="100000"/>
              <a:lumOff val="-14706"/>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10696-35D9-4365-ABE0-74742F43CA64}">
      <dsp:nvSpPr>
        <dsp:cNvPr id="0" name=""/>
        <dsp:cNvSpPr/>
      </dsp:nvSpPr>
      <dsp:spPr>
        <a:xfrm rot="5400000">
          <a:off x="-267944" y="271227"/>
          <a:ext cx="1786299" cy="1250409"/>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t>Feed the Member</a:t>
          </a:r>
        </a:p>
      </dsp:txBody>
      <dsp:txXfrm rot="-5400000">
        <a:off x="2" y="628487"/>
        <a:ext cx="1250409" cy="535890"/>
      </dsp:txXfrm>
    </dsp:sp>
    <dsp:sp modelId="{64319667-D4D9-4147-910F-F87C5295D464}">
      <dsp:nvSpPr>
        <dsp:cNvPr id="0" name=""/>
        <dsp:cNvSpPr/>
      </dsp:nvSpPr>
      <dsp:spPr>
        <a:xfrm rot="5400000">
          <a:off x="4911811" y="-3658120"/>
          <a:ext cx="1161094" cy="8483899"/>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Take a member of population(either PSO or GA). This member shall contain </a:t>
          </a:r>
          <a:r>
            <a:rPr lang="en-IN" sz="1600" b="1" kern="1200" dirty="0"/>
            <a:t>Nc</a:t>
          </a:r>
          <a:r>
            <a:rPr lang="en-IN" sz="1600" kern="1200" dirty="0"/>
            <a:t> (no. of charging station coordinates)</a:t>
          </a:r>
        </a:p>
      </dsp:txBody>
      <dsp:txXfrm rot="-5400000">
        <a:off x="1250409" y="59962"/>
        <a:ext cx="8427219" cy="1047734"/>
      </dsp:txXfrm>
    </dsp:sp>
    <dsp:sp modelId="{C52B8E1B-5ABD-4EAF-A99C-F0AFB855EAA5}">
      <dsp:nvSpPr>
        <dsp:cNvPr id="0" name=""/>
        <dsp:cNvSpPr/>
      </dsp:nvSpPr>
      <dsp:spPr>
        <a:xfrm rot="5400000">
          <a:off x="-267944" y="1915236"/>
          <a:ext cx="1786299" cy="1250409"/>
        </a:xfrm>
        <a:prstGeom prst="chevron">
          <a:avLst/>
        </a:prstGeom>
        <a:solidFill>
          <a:schemeClr val="accent3">
            <a:hueOff val="903533"/>
            <a:satOff val="33333"/>
            <a:lumOff val="-4902"/>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t>Generate Voronoi Diagram</a:t>
          </a:r>
        </a:p>
      </dsp:txBody>
      <dsp:txXfrm rot="-5400000">
        <a:off x="2" y="2272496"/>
        <a:ext cx="1250409" cy="535890"/>
      </dsp:txXfrm>
    </dsp:sp>
    <dsp:sp modelId="{7ACBE8BC-BBDA-40A4-B6C6-E91101B8408A}">
      <dsp:nvSpPr>
        <dsp:cNvPr id="0" name=""/>
        <dsp:cNvSpPr/>
      </dsp:nvSpPr>
      <dsp:spPr>
        <a:xfrm rot="5400000">
          <a:off x="4911811" y="-2014111"/>
          <a:ext cx="1161094" cy="8483899"/>
        </a:xfrm>
        <a:prstGeom prst="round2SameRect">
          <a:avLst/>
        </a:prstGeom>
        <a:solidFill>
          <a:schemeClr val="lt1">
            <a:alpha val="90000"/>
            <a:hueOff val="0"/>
            <a:satOff val="0"/>
            <a:lumOff val="0"/>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Using the coordinates, generate the Voronoi Diagram</a:t>
          </a:r>
        </a:p>
        <a:p>
          <a:pPr marL="171450" lvl="1" indent="-171450" algn="l" defTabSz="711200">
            <a:lnSpc>
              <a:spcPct val="90000"/>
            </a:lnSpc>
            <a:spcBef>
              <a:spcPct val="0"/>
            </a:spcBef>
            <a:spcAft>
              <a:spcPct val="15000"/>
            </a:spcAft>
            <a:buChar char="•"/>
          </a:pPr>
          <a:r>
            <a:rPr lang="en-IN" sz="1600" kern="1200" dirty="0"/>
            <a:t>This diagram shall give the service area of each charging station</a:t>
          </a:r>
        </a:p>
      </dsp:txBody>
      <dsp:txXfrm rot="-5400000">
        <a:off x="1250409" y="1703971"/>
        <a:ext cx="8427219" cy="1047734"/>
      </dsp:txXfrm>
    </dsp:sp>
    <dsp:sp modelId="{A36F4ECD-9967-4DA1-9ABE-9A408490314B}">
      <dsp:nvSpPr>
        <dsp:cNvPr id="0" name=""/>
        <dsp:cNvSpPr/>
      </dsp:nvSpPr>
      <dsp:spPr>
        <a:xfrm rot="5400000">
          <a:off x="-267944" y="3559245"/>
          <a:ext cx="1786299" cy="1250409"/>
        </a:xfrm>
        <a:prstGeom prst="chevron">
          <a:avLst/>
        </a:prstGeom>
        <a:solidFill>
          <a:schemeClr val="accent3">
            <a:hueOff val="1807066"/>
            <a:satOff val="66667"/>
            <a:lumOff val="-9804"/>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t>Get Demand per charging station</a:t>
          </a:r>
        </a:p>
      </dsp:txBody>
      <dsp:txXfrm rot="-5400000">
        <a:off x="2" y="3916505"/>
        <a:ext cx="1250409" cy="535890"/>
      </dsp:txXfrm>
    </dsp:sp>
    <dsp:sp modelId="{51408426-06CD-4AFC-B8FC-8E23DCCB62B8}">
      <dsp:nvSpPr>
        <dsp:cNvPr id="0" name=""/>
        <dsp:cNvSpPr/>
      </dsp:nvSpPr>
      <dsp:spPr>
        <a:xfrm rot="5400000">
          <a:off x="4911811" y="-370102"/>
          <a:ext cx="1161094" cy="8483899"/>
        </a:xfrm>
        <a:prstGeom prst="round2SameRect">
          <a:avLst/>
        </a:prstGeom>
        <a:solidFill>
          <a:schemeClr val="lt1">
            <a:alpha val="90000"/>
            <a:hueOff val="0"/>
            <a:satOff val="0"/>
            <a:lumOff val="0"/>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Once the service area is defined, the demand points to be serviced by that charging station is fixed</a:t>
          </a:r>
        </a:p>
        <a:p>
          <a:pPr marL="171450" lvl="1" indent="-171450" algn="l" defTabSz="711200">
            <a:lnSpc>
              <a:spcPct val="90000"/>
            </a:lnSpc>
            <a:spcBef>
              <a:spcPct val="0"/>
            </a:spcBef>
            <a:spcAft>
              <a:spcPct val="15000"/>
            </a:spcAft>
            <a:buChar char="•"/>
          </a:pPr>
          <a:r>
            <a:rPr lang="en-IN" sz="1600" kern="1200" dirty="0"/>
            <a:t>Hence, all the demands at the “to be serviced” demands for that charging station have to be met</a:t>
          </a:r>
        </a:p>
        <a:p>
          <a:pPr marL="171450" lvl="1" indent="-171450" algn="l" defTabSz="711200">
            <a:lnSpc>
              <a:spcPct val="90000"/>
            </a:lnSpc>
            <a:spcBef>
              <a:spcPct val="0"/>
            </a:spcBef>
            <a:spcAft>
              <a:spcPct val="15000"/>
            </a:spcAft>
            <a:buChar char="•"/>
          </a:pPr>
          <a:r>
            <a:rPr lang="en-IN" sz="1600" kern="1200" dirty="0"/>
            <a:t>Hence, the total demand for each charging station is found out this way</a:t>
          </a:r>
        </a:p>
      </dsp:txBody>
      <dsp:txXfrm rot="-5400000">
        <a:off x="1250409" y="3347980"/>
        <a:ext cx="8427219" cy="1047734"/>
      </dsp:txXfrm>
    </dsp:sp>
    <dsp:sp modelId="{AAAB0374-C366-4088-8372-ED05C9BAD5A9}">
      <dsp:nvSpPr>
        <dsp:cNvPr id="0" name=""/>
        <dsp:cNvSpPr/>
      </dsp:nvSpPr>
      <dsp:spPr>
        <a:xfrm rot="5400000">
          <a:off x="-267944" y="5203254"/>
          <a:ext cx="1786299" cy="1250409"/>
        </a:xfrm>
        <a:prstGeom prst="chevron">
          <a:avLst/>
        </a:prstGeom>
        <a:solidFill>
          <a:schemeClr val="accent3">
            <a:hueOff val="2710599"/>
            <a:satOff val="100000"/>
            <a:lumOff val="-14706"/>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t>Get Chargers at each charging station</a:t>
          </a:r>
        </a:p>
      </dsp:txBody>
      <dsp:txXfrm rot="-5400000">
        <a:off x="2" y="5560514"/>
        <a:ext cx="1250409" cy="535890"/>
      </dsp:txXfrm>
    </dsp:sp>
    <dsp:sp modelId="{FE1441C8-9D95-440A-B51B-EA9F96447922}">
      <dsp:nvSpPr>
        <dsp:cNvPr id="0" name=""/>
        <dsp:cNvSpPr/>
      </dsp:nvSpPr>
      <dsp:spPr>
        <a:xfrm rot="5400000">
          <a:off x="4911811" y="1273907"/>
          <a:ext cx="1161094" cy="8483899"/>
        </a:xfrm>
        <a:prstGeom prst="round2Same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Based on the demand to be serviced by that charging station, the no. of chargers need to be computed. </a:t>
          </a:r>
          <a:r>
            <a:rPr lang="en-IN" sz="1600" kern="1200" dirty="0" err="1"/>
            <a:t>I.e</a:t>
          </a:r>
          <a:r>
            <a:rPr lang="en-IN" sz="1600" kern="1200" dirty="0"/>
            <a:t> a single charger can only serve a fixed no. of vehicles in a given time. Using a formula, the no. of chargers needed is computed.</a:t>
          </a:r>
        </a:p>
      </dsp:txBody>
      <dsp:txXfrm rot="-5400000">
        <a:off x="1250409" y="4991989"/>
        <a:ext cx="8427219" cy="1047734"/>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A7081-4813-439F-89BF-1D8EA68208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39BC115-F5D9-43BD-B930-4C79853F32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5122F37-0DE6-47C3-894D-F0BE9FBAFE2B}"/>
              </a:ext>
            </a:extLst>
          </p:cNvPr>
          <p:cNvSpPr>
            <a:spLocks noGrp="1"/>
          </p:cNvSpPr>
          <p:nvPr>
            <p:ph type="dt" sz="half" idx="10"/>
          </p:nvPr>
        </p:nvSpPr>
        <p:spPr/>
        <p:txBody>
          <a:bodyPr/>
          <a:lstStyle/>
          <a:p>
            <a:fld id="{66B8AF56-88A3-4557-911B-BA7E00CA45B9}" type="datetimeFigureOut">
              <a:rPr lang="en-IN" smtClean="0"/>
              <a:t>18-05-2023</a:t>
            </a:fld>
            <a:endParaRPr lang="en-IN"/>
          </a:p>
        </p:txBody>
      </p:sp>
      <p:sp>
        <p:nvSpPr>
          <p:cNvPr id="5" name="Footer Placeholder 4">
            <a:extLst>
              <a:ext uri="{FF2B5EF4-FFF2-40B4-BE49-F238E27FC236}">
                <a16:creationId xmlns:a16="http://schemas.microsoft.com/office/drawing/2014/main" id="{AA8FD441-E5A6-4041-89DF-8C86382A19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DF81D1-D6E3-4322-8403-CF9C5E9440FA}"/>
              </a:ext>
            </a:extLst>
          </p:cNvPr>
          <p:cNvSpPr>
            <a:spLocks noGrp="1"/>
          </p:cNvSpPr>
          <p:nvPr>
            <p:ph type="sldNum" sz="quarter" idx="12"/>
          </p:nvPr>
        </p:nvSpPr>
        <p:spPr/>
        <p:txBody>
          <a:bodyPr/>
          <a:lstStyle/>
          <a:p>
            <a:fld id="{9A72717C-E954-4D12-9488-BF44A43D974A}" type="slidenum">
              <a:rPr lang="en-IN" smtClean="0"/>
              <a:t>‹#›</a:t>
            </a:fld>
            <a:endParaRPr lang="en-IN"/>
          </a:p>
        </p:txBody>
      </p:sp>
    </p:spTree>
    <p:extLst>
      <p:ext uri="{BB962C8B-B14F-4D97-AF65-F5344CB8AC3E}">
        <p14:creationId xmlns:p14="http://schemas.microsoft.com/office/powerpoint/2010/main" val="974779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0CF2B-5B6D-45EC-8061-D63A1A55CC8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3453F6-5CE0-4722-AC13-C7308BC9B2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63F157-2FE3-46C4-8473-51EDF5F075F8}"/>
              </a:ext>
            </a:extLst>
          </p:cNvPr>
          <p:cNvSpPr>
            <a:spLocks noGrp="1"/>
          </p:cNvSpPr>
          <p:nvPr>
            <p:ph type="dt" sz="half" idx="10"/>
          </p:nvPr>
        </p:nvSpPr>
        <p:spPr/>
        <p:txBody>
          <a:bodyPr/>
          <a:lstStyle/>
          <a:p>
            <a:fld id="{66B8AF56-88A3-4557-911B-BA7E00CA45B9}" type="datetimeFigureOut">
              <a:rPr lang="en-IN" smtClean="0"/>
              <a:t>18-05-2023</a:t>
            </a:fld>
            <a:endParaRPr lang="en-IN"/>
          </a:p>
        </p:txBody>
      </p:sp>
      <p:sp>
        <p:nvSpPr>
          <p:cNvPr id="5" name="Footer Placeholder 4">
            <a:extLst>
              <a:ext uri="{FF2B5EF4-FFF2-40B4-BE49-F238E27FC236}">
                <a16:creationId xmlns:a16="http://schemas.microsoft.com/office/drawing/2014/main" id="{86216D6C-C5F1-421F-A43C-4641864F40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5B6030-78BD-4E63-AE6F-A4294DF3AD3D}"/>
              </a:ext>
            </a:extLst>
          </p:cNvPr>
          <p:cNvSpPr>
            <a:spLocks noGrp="1"/>
          </p:cNvSpPr>
          <p:nvPr>
            <p:ph type="sldNum" sz="quarter" idx="12"/>
          </p:nvPr>
        </p:nvSpPr>
        <p:spPr/>
        <p:txBody>
          <a:bodyPr/>
          <a:lstStyle/>
          <a:p>
            <a:fld id="{9A72717C-E954-4D12-9488-BF44A43D974A}" type="slidenum">
              <a:rPr lang="en-IN" smtClean="0"/>
              <a:t>‹#›</a:t>
            </a:fld>
            <a:endParaRPr lang="en-IN"/>
          </a:p>
        </p:txBody>
      </p:sp>
    </p:spTree>
    <p:extLst>
      <p:ext uri="{BB962C8B-B14F-4D97-AF65-F5344CB8AC3E}">
        <p14:creationId xmlns:p14="http://schemas.microsoft.com/office/powerpoint/2010/main" val="362566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BD1B2E-12CF-40AA-9576-E6EFE88A59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7BFD2E-3CAB-405D-BE04-2A24E1B448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A4FDAF-E408-498F-A8EA-20E892434EC6}"/>
              </a:ext>
            </a:extLst>
          </p:cNvPr>
          <p:cNvSpPr>
            <a:spLocks noGrp="1"/>
          </p:cNvSpPr>
          <p:nvPr>
            <p:ph type="dt" sz="half" idx="10"/>
          </p:nvPr>
        </p:nvSpPr>
        <p:spPr/>
        <p:txBody>
          <a:bodyPr/>
          <a:lstStyle/>
          <a:p>
            <a:fld id="{66B8AF56-88A3-4557-911B-BA7E00CA45B9}" type="datetimeFigureOut">
              <a:rPr lang="en-IN" smtClean="0"/>
              <a:t>18-05-2023</a:t>
            </a:fld>
            <a:endParaRPr lang="en-IN"/>
          </a:p>
        </p:txBody>
      </p:sp>
      <p:sp>
        <p:nvSpPr>
          <p:cNvPr id="5" name="Footer Placeholder 4">
            <a:extLst>
              <a:ext uri="{FF2B5EF4-FFF2-40B4-BE49-F238E27FC236}">
                <a16:creationId xmlns:a16="http://schemas.microsoft.com/office/drawing/2014/main" id="{EE596CB8-F5F5-4DAC-B1C2-72BEE98E83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5FC259-1DB1-441E-A2A7-91C69422D237}"/>
              </a:ext>
            </a:extLst>
          </p:cNvPr>
          <p:cNvSpPr>
            <a:spLocks noGrp="1"/>
          </p:cNvSpPr>
          <p:nvPr>
            <p:ph type="sldNum" sz="quarter" idx="12"/>
          </p:nvPr>
        </p:nvSpPr>
        <p:spPr/>
        <p:txBody>
          <a:bodyPr/>
          <a:lstStyle/>
          <a:p>
            <a:fld id="{9A72717C-E954-4D12-9488-BF44A43D974A}" type="slidenum">
              <a:rPr lang="en-IN" smtClean="0"/>
              <a:t>‹#›</a:t>
            </a:fld>
            <a:endParaRPr lang="en-IN"/>
          </a:p>
        </p:txBody>
      </p:sp>
    </p:spTree>
    <p:extLst>
      <p:ext uri="{BB962C8B-B14F-4D97-AF65-F5344CB8AC3E}">
        <p14:creationId xmlns:p14="http://schemas.microsoft.com/office/powerpoint/2010/main" val="1827452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158B0-D74F-4947-A42B-4E6909669E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A7A8E4-2CE2-4B14-8397-1182EC4562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24C068-65BE-4072-9CA3-E5AEEC41932B}"/>
              </a:ext>
            </a:extLst>
          </p:cNvPr>
          <p:cNvSpPr>
            <a:spLocks noGrp="1"/>
          </p:cNvSpPr>
          <p:nvPr>
            <p:ph type="dt" sz="half" idx="10"/>
          </p:nvPr>
        </p:nvSpPr>
        <p:spPr/>
        <p:txBody>
          <a:bodyPr/>
          <a:lstStyle/>
          <a:p>
            <a:fld id="{66B8AF56-88A3-4557-911B-BA7E00CA45B9}" type="datetimeFigureOut">
              <a:rPr lang="en-IN" smtClean="0"/>
              <a:t>18-05-2023</a:t>
            </a:fld>
            <a:endParaRPr lang="en-IN"/>
          </a:p>
        </p:txBody>
      </p:sp>
      <p:sp>
        <p:nvSpPr>
          <p:cNvPr id="5" name="Footer Placeholder 4">
            <a:extLst>
              <a:ext uri="{FF2B5EF4-FFF2-40B4-BE49-F238E27FC236}">
                <a16:creationId xmlns:a16="http://schemas.microsoft.com/office/drawing/2014/main" id="{27B89D1C-3C2E-4C7D-82F2-70FF6857E1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8F0888-9A24-43B2-A557-902E5591BB07}"/>
              </a:ext>
            </a:extLst>
          </p:cNvPr>
          <p:cNvSpPr>
            <a:spLocks noGrp="1"/>
          </p:cNvSpPr>
          <p:nvPr>
            <p:ph type="sldNum" sz="quarter" idx="12"/>
          </p:nvPr>
        </p:nvSpPr>
        <p:spPr/>
        <p:txBody>
          <a:bodyPr/>
          <a:lstStyle/>
          <a:p>
            <a:fld id="{9A72717C-E954-4D12-9488-BF44A43D974A}" type="slidenum">
              <a:rPr lang="en-IN" smtClean="0"/>
              <a:t>‹#›</a:t>
            </a:fld>
            <a:endParaRPr lang="en-IN"/>
          </a:p>
        </p:txBody>
      </p:sp>
    </p:spTree>
    <p:extLst>
      <p:ext uri="{BB962C8B-B14F-4D97-AF65-F5344CB8AC3E}">
        <p14:creationId xmlns:p14="http://schemas.microsoft.com/office/powerpoint/2010/main" val="3180730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B1989-0056-42F7-B339-D33C3EBE1D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BB3EC5-64B3-40A5-AA68-0F98F37F25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541793-55B3-487C-B80C-A8AE2BE588F7}"/>
              </a:ext>
            </a:extLst>
          </p:cNvPr>
          <p:cNvSpPr>
            <a:spLocks noGrp="1"/>
          </p:cNvSpPr>
          <p:nvPr>
            <p:ph type="dt" sz="half" idx="10"/>
          </p:nvPr>
        </p:nvSpPr>
        <p:spPr/>
        <p:txBody>
          <a:bodyPr/>
          <a:lstStyle/>
          <a:p>
            <a:fld id="{66B8AF56-88A3-4557-911B-BA7E00CA45B9}" type="datetimeFigureOut">
              <a:rPr lang="en-IN" smtClean="0"/>
              <a:t>18-05-2023</a:t>
            </a:fld>
            <a:endParaRPr lang="en-IN"/>
          </a:p>
        </p:txBody>
      </p:sp>
      <p:sp>
        <p:nvSpPr>
          <p:cNvPr id="5" name="Footer Placeholder 4">
            <a:extLst>
              <a:ext uri="{FF2B5EF4-FFF2-40B4-BE49-F238E27FC236}">
                <a16:creationId xmlns:a16="http://schemas.microsoft.com/office/drawing/2014/main" id="{FFB2D35E-79E9-492A-8DCF-6CA6B019FC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343537-FAFB-4A92-9220-7E32C898C853}"/>
              </a:ext>
            </a:extLst>
          </p:cNvPr>
          <p:cNvSpPr>
            <a:spLocks noGrp="1"/>
          </p:cNvSpPr>
          <p:nvPr>
            <p:ph type="sldNum" sz="quarter" idx="12"/>
          </p:nvPr>
        </p:nvSpPr>
        <p:spPr/>
        <p:txBody>
          <a:bodyPr/>
          <a:lstStyle/>
          <a:p>
            <a:fld id="{9A72717C-E954-4D12-9488-BF44A43D974A}" type="slidenum">
              <a:rPr lang="en-IN" smtClean="0"/>
              <a:t>‹#›</a:t>
            </a:fld>
            <a:endParaRPr lang="en-IN"/>
          </a:p>
        </p:txBody>
      </p:sp>
    </p:spTree>
    <p:extLst>
      <p:ext uri="{BB962C8B-B14F-4D97-AF65-F5344CB8AC3E}">
        <p14:creationId xmlns:p14="http://schemas.microsoft.com/office/powerpoint/2010/main" val="1166253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AD680-2067-488D-88EA-D3C7932B6DF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8EC0ED-358C-444C-B5D0-CC6A06C0B1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A2E5985-5FCC-4710-835D-7B51209750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9A6A61D-55D8-47DC-83E9-77AD93613DFB}"/>
              </a:ext>
            </a:extLst>
          </p:cNvPr>
          <p:cNvSpPr>
            <a:spLocks noGrp="1"/>
          </p:cNvSpPr>
          <p:nvPr>
            <p:ph type="dt" sz="half" idx="10"/>
          </p:nvPr>
        </p:nvSpPr>
        <p:spPr/>
        <p:txBody>
          <a:bodyPr/>
          <a:lstStyle/>
          <a:p>
            <a:fld id="{66B8AF56-88A3-4557-911B-BA7E00CA45B9}" type="datetimeFigureOut">
              <a:rPr lang="en-IN" smtClean="0"/>
              <a:t>18-05-2023</a:t>
            </a:fld>
            <a:endParaRPr lang="en-IN"/>
          </a:p>
        </p:txBody>
      </p:sp>
      <p:sp>
        <p:nvSpPr>
          <p:cNvPr id="6" name="Footer Placeholder 5">
            <a:extLst>
              <a:ext uri="{FF2B5EF4-FFF2-40B4-BE49-F238E27FC236}">
                <a16:creationId xmlns:a16="http://schemas.microsoft.com/office/drawing/2014/main" id="{C97C1A3D-CED8-4120-A542-C6EECBE392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C154E4-239E-4C4B-820C-DE9BEC50F1F8}"/>
              </a:ext>
            </a:extLst>
          </p:cNvPr>
          <p:cNvSpPr>
            <a:spLocks noGrp="1"/>
          </p:cNvSpPr>
          <p:nvPr>
            <p:ph type="sldNum" sz="quarter" idx="12"/>
          </p:nvPr>
        </p:nvSpPr>
        <p:spPr/>
        <p:txBody>
          <a:bodyPr/>
          <a:lstStyle/>
          <a:p>
            <a:fld id="{9A72717C-E954-4D12-9488-BF44A43D974A}" type="slidenum">
              <a:rPr lang="en-IN" smtClean="0"/>
              <a:t>‹#›</a:t>
            </a:fld>
            <a:endParaRPr lang="en-IN"/>
          </a:p>
        </p:txBody>
      </p:sp>
    </p:spTree>
    <p:extLst>
      <p:ext uri="{BB962C8B-B14F-4D97-AF65-F5344CB8AC3E}">
        <p14:creationId xmlns:p14="http://schemas.microsoft.com/office/powerpoint/2010/main" val="2916039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698B9-C4C7-41A1-B173-900D1FCAFA3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77FD32-E871-4BC3-9817-3021DA48B1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417978-0B1A-42EC-BB16-AA088EDBAC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3F57367-1F07-490D-8D4C-E78F287938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B278C2-D47F-4730-9C45-A1F72E1C61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4E85E6C-553B-49DB-9C5B-437D88C08804}"/>
              </a:ext>
            </a:extLst>
          </p:cNvPr>
          <p:cNvSpPr>
            <a:spLocks noGrp="1"/>
          </p:cNvSpPr>
          <p:nvPr>
            <p:ph type="dt" sz="half" idx="10"/>
          </p:nvPr>
        </p:nvSpPr>
        <p:spPr/>
        <p:txBody>
          <a:bodyPr/>
          <a:lstStyle/>
          <a:p>
            <a:fld id="{66B8AF56-88A3-4557-911B-BA7E00CA45B9}" type="datetimeFigureOut">
              <a:rPr lang="en-IN" smtClean="0"/>
              <a:t>18-05-2023</a:t>
            </a:fld>
            <a:endParaRPr lang="en-IN"/>
          </a:p>
        </p:txBody>
      </p:sp>
      <p:sp>
        <p:nvSpPr>
          <p:cNvPr id="8" name="Footer Placeholder 7">
            <a:extLst>
              <a:ext uri="{FF2B5EF4-FFF2-40B4-BE49-F238E27FC236}">
                <a16:creationId xmlns:a16="http://schemas.microsoft.com/office/drawing/2014/main" id="{A3AACBB0-097B-4B7C-815F-68BF86DC1CA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75BFEC9-6CCD-4126-89C8-67BD62FE2A62}"/>
              </a:ext>
            </a:extLst>
          </p:cNvPr>
          <p:cNvSpPr>
            <a:spLocks noGrp="1"/>
          </p:cNvSpPr>
          <p:nvPr>
            <p:ph type="sldNum" sz="quarter" idx="12"/>
          </p:nvPr>
        </p:nvSpPr>
        <p:spPr/>
        <p:txBody>
          <a:bodyPr/>
          <a:lstStyle/>
          <a:p>
            <a:fld id="{9A72717C-E954-4D12-9488-BF44A43D974A}" type="slidenum">
              <a:rPr lang="en-IN" smtClean="0"/>
              <a:t>‹#›</a:t>
            </a:fld>
            <a:endParaRPr lang="en-IN"/>
          </a:p>
        </p:txBody>
      </p:sp>
    </p:spTree>
    <p:extLst>
      <p:ext uri="{BB962C8B-B14F-4D97-AF65-F5344CB8AC3E}">
        <p14:creationId xmlns:p14="http://schemas.microsoft.com/office/powerpoint/2010/main" val="3357791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A6FBB-564A-4A30-926D-76FF24796D4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818011F-E4B9-4B52-A15D-3A191DAB0A2D}"/>
              </a:ext>
            </a:extLst>
          </p:cNvPr>
          <p:cNvSpPr>
            <a:spLocks noGrp="1"/>
          </p:cNvSpPr>
          <p:nvPr>
            <p:ph type="dt" sz="half" idx="10"/>
          </p:nvPr>
        </p:nvSpPr>
        <p:spPr/>
        <p:txBody>
          <a:bodyPr/>
          <a:lstStyle/>
          <a:p>
            <a:fld id="{66B8AF56-88A3-4557-911B-BA7E00CA45B9}" type="datetimeFigureOut">
              <a:rPr lang="en-IN" smtClean="0"/>
              <a:t>18-05-2023</a:t>
            </a:fld>
            <a:endParaRPr lang="en-IN"/>
          </a:p>
        </p:txBody>
      </p:sp>
      <p:sp>
        <p:nvSpPr>
          <p:cNvPr id="4" name="Footer Placeholder 3">
            <a:extLst>
              <a:ext uri="{FF2B5EF4-FFF2-40B4-BE49-F238E27FC236}">
                <a16:creationId xmlns:a16="http://schemas.microsoft.com/office/drawing/2014/main" id="{6D789DA1-FFE6-4FC7-9A82-427D17431DF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D4E963C-FE69-48EC-AE25-E44EC5D8C034}"/>
              </a:ext>
            </a:extLst>
          </p:cNvPr>
          <p:cNvSpPr>
            <a:spLocks noGrp="1"/>
          </p:cNvSpPr>
          <p:nvPr>
            <p:ph type="sldNum" sz="quarter" idx="12"/>
          </p:nvPr>
        </p:nvSpPr>
        <p:spPr/>
        <p:txBody>
          <a:bodyPr/>
          <a:lstStyle/>
          <a:p>
            <a:fld id="{9A72717C-E954-4D12-9488-BF44A43D974A}" type="slidenum">
              <a:rPr lang="en-IN" smtClean="0"/>
              <a:t>‹#›</a:t>
            </a:fld>
            <a:endParaRPr lang="en-IN"/>
          </a:p>
        </p:txBody>
      </p:sp>
    </p:spTree>
    <p:extLst>
      <p:ext uri="{BB962C8B-B14F-4D97-AF65-F5344CB8AC3E}">
        <p14:creationId xmlns:p14="http://schemas.microsoft.com/office/powerpoint/2010/main" val="2995803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BD6367-4B2D-4C3D-90CD-AE874C68B4D1}"/>
              </a:ext>
            </a:extLst>
          </p:cNvPr>
          <p:cNvSpPr>
            <a:spLocks noGrp="1"/>
          </p:cNvSpPr>
          <p:nvPr>
            <p:ph type="dt" sz="half" idx="10"/>
          </p:nvPr>
        </p:nvSpPr>
        <p:spPr/>
        <p:txBody>
          <a:bodyPr/>
          <a:lstStyle/>
          <a:p>
            <a:fld id="{66B8AF56-88A3-4557-911B-BA7E00CA45B9}" type="datetimeFigureOut">
              <a:rPr lang="en-IN" smtClean="0"/>
              <a:t>18-05-2023</a:t>
            </a:fld>
            <a:endParaRPr lang="en-IN"/>
          </a:p>
        </p:txBody>
      </p:sp>
      <p:sp>
        <p:nvSpPr>
          <p:cNvPr id="3" name="Footer Placeholder 2">
            <a:extLst>
              <a:ext uri="{FF2B5EF4-FFF2-40B4-BE49-F238E27FC236}">
                <a16:creationId xmlns:a16="http://schemas.microsoft.com/office/drawing/2014/main" id="{DC9E44B1-79B4-4B26-B04A-E5C7FDC4A61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D40CF4E-5483-40F5-8A1A-F05E85AE4254}"/>
              </a:ext>
            </a:extLst>
          </p:cNvPr>
          <p:cNvSpPr>
            <a:spLocks noGrp="1"/>
          </p:cNvSpPr>
          <p:nvPr>
            <p:ph type="sldNum" sz="quarter" idx="12"/>
          </p:nvPr>
        </p:nvSpPr>
        <p:spPr/>
        <p:txBody>
          <a:bodyPr/>
          <a:lstStyle/>
          <a:p>
            <a:fld id="{9A72717C-E954-4D12-9488-BF44A43D974A}" type="slidenum">
              <a:rPr lang="en-IN" smtClean="0"/>
              <a:t>‹#›</a:t>
            </a:fld>
            <a:endParaRPr lang="en-IN"/>
          </a:p>
        </p:txBody>
      </p:sp>
    </p:spTree>
    <p:extLst>
      <p:ext uri="{BB962C8B-B14F-4D97-AF65-F5344CB8AC3E}">
        <p14:creationId xmlns:p14="http://schemas.microsoft.com/office/powerpoint/2010/main" val="4288139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4239-A0EE-4C1A-BEA5-A970FA835D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10D90B3-CAD7-4B9F-B2EF-A5F2C60AED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4545FC3-6274-411C-B962-3AA4F42511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414FED-2961-4246-9985-A54DFD37FCCF}"/>
              </a:ext>
            </a:extLst>
          </p:cNvPr>
          <p:cNvSpPr>
            <a:spLocks noGrp="1"/>
          </p:cNvSpPr>
          <p:nvPr>
            <p:ph type="dt" sz="half" idx="10"/>
          </p:nvPr>
        </p:nvSpPr>
        <p:spPr/>
        <p:txBody>
          <a:bodyPr/>
          <a:lstStyle/>
          <a:p>
            <a:fld id="{66B8AF56-88A3-4557-911B-BA7E00CA45B9}" type="datetimeFigureOut">
              <a:rPr lang="en-IN" smtClean="0"/>
              <a:t>18-05-2023</a:t>
            </a:fld>
            <a:endParaRPr lang="en-IN"/>
          </a:p>
        </p:txBody>
      </p:sp>
      <p:sp>
        <p:nvSpPr>
          <p:cNvPr id="6" name="Footer Placeholder 5">
            <a:extLst>
              <a:ext uri="{FF2B5EF4-FFF2-40B4-BE49-F238E27FC236}">
                <a16:creationId xmlns:a16="http://schemas.microsoft.com/office/drawing/2014/main" id="{0F1D7BDA-FE6B-4532-8389-498AAF07B2F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4C0CD4-6A80-4F6B-80CF-763E802FEF7C}"/>
              </a:ext>
            </a:extLst>
          </p:cNvPr>
          <p:cNvSpPr>
            <a:spLocks noGrp="1"/>
          </p:cNvSpPr>
          <p:nvPr>
            <p:ph type="sldNum" sz="quarter" idx="12"/>
          </p:nvPr>
        </p:nvSpPr>
        <p:spPr/>
        <p:txBody>
          <a:bodyPr/>
          <a:lstStyle/>
          <a:p>
            <a:fld id="{9A72717C-E954-4D12-9488-BF44A43D974A}" type="slidenum">
              <a:rPr lang="en-IN" smtClean="0"/>
              <a:t>‹#›</a:t>
            </a:fld>
            <a:endParaRPr lang="en-IN"/>
          </a:p>
        </p:txBody>
      </p:sp>
    </p:spTree>
    <p:extLst>
      <p:ext uri="{BB962C8B-B14F-4D97-AF65-F5344CB8AC3E}">
        <p14:creationId xmlns:p14="http://schemas.microsoft.com/office/powerpoint/2010/main" val="473808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BACCF-8864-410D-9530-826B4F0C76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7D1D2E4-5196-447F-A69F-C343A3063B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66FCCFF-5152-4F92-9544-BA2B574EC4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C339E9-A5A0-4CDC-880B-178799B860A9}"/>
              </a:ext>
            </a:extLst>
          </p:cNvPr>
          <p:cNvSpPr>
            <a:spLocks noGrp="1"/>
          </p:cNvSpPr>
          <p:nvPr>
            <p:ph type="dt" sz="half" idx="10"/>
          </p:nvPr>
        </p:nvSpPr>
        <p:spPr/>
        <p:txBody>
          <a:bodyPr/>
          <a:lstStyle/>
          <a:p>
            <a:fld id="{66B8AF56-88A3-4557-911B-BA7E00CA45B9}" type="datetimeFigureOut">
              <a:rPr lang="en-IN" smtClean="0"/>
              <a:t>18-05-2023</a:t>
            </a:fld>
            <a:endParaRPr lang="en-IN"/>
          </a:p>
        </p:txBody>
      </p:sp>
      <p:sp>
        <p:nvSpPr>
          <p:cNvPr id="6" name="Footer Placeholder 5">
            <a:extLst>
              <a:ext uri="{FF2B5EF4-FFF2-40B4-BE49-F238E27FC236}">
                <a16:creationId xmlns:a16="http://schemas.microsoft.com/office/drawing/2014/main" id="{CEC8107B-86B3-4537-AD76-59FCF33032D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A6A2BD-4C60-4297-BE8D-2D08D90A2545}"/>
              </a:ext>
            </a:extLst>
          </p:cNvPr>
          <p:cNvSpPr>
            <a:spLocks noGrp="1"/>
          </p:cNvSpPr>
          <p:nvPr>
            <p:ph type="sldNum" sz="quarter" idx="12"/>
          </p:nvPr>
        </p:nvSpPr>
        <p:spPr/>
        <p:txBody>
          <a:bodyPr/>
          <a:lstStyle/>
          <a:p>
            <a:fld id="{9A72717C-E954-4D12-9488-BF44A43D974A}" type="slidenum">
              <a:rPr lang="en-IN" smtClean="0"/>
              <a:t>‹#›</a:t>
            </a:fld>
            <a:endParaRPr lang="en-IN"/>
          </a:p>
        </p:txBody>
      </p:sp>
    </p:spTree>
    <p:extLst>
      <p:ext uri="{BB962C8B-B14F-4D97-AF65-F5344CB8AC3E}">
        <p14:creationId xmlns:p14="http://schemas.microsoft.com/office/powerpoint/2010/main" val="3033381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3C2BF9-3DFF-4F09-896F-3941583958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9B0501E-053D-408D-A32E-D1A79B3BEE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1F8054-F84F-4C98-BC7F-2494BCA014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B8AF56-88A3-4557-911B-BA7E00CA45B9}" type="datetimeFigureOut">
              <a:rPr lang="en-IN" smtClean="0"/>
              <a:t>18-05-2023</a:t>
            </a:fld>
            <a:endParaRPr lang="en-IN"/>
          </a:p>
        </p:txBody>
      </p:sp>
      <p:sp>
        <p:nvSpPr>
          <p:cNvPr id="5" name="Footer Placeholder 4">
            <a:extLst>
              <a:ext uri="{FF2B5EF4-FFF2-40B4-BE49-F238E27FC236}">
                <a16:creationId xmlns:a16="http://schemas.microsoft.com/office/drawing/2014/main" id="{160345ED-EDF0-43C0-8FFD-B81BF0CA17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634F640-AC48-4D38-8C22-15638A5651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72717C-E954-4D12-9488-BF44A43D974A}" type="slidenum">
              <a:rPr lang="en-IN" smtClean="0"/>
              <a:t>‹#›</a:t>
            </a:fld>
            <a:endParaRPr lang="en-IN"/>
          </a:p>
        </p:txBody>
      </p:sp>
    </p:spTree>
    <p:extLst>
      <p:ext uri="{BB962C8B-B14F-4D97-AF65-F5344CB8AC3E}">
        <p14:creationId xmlns:p14="http://schemas.microsoft.com/office/powerpoint/2010/main" val="39197453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387FD-575A-41A1-8EF6-30B8B672ED05}"/>
              </a:ext>
            </a:extLst>
          </p:cNvPr>
          <p:cNvSpPr>
            <a:spLocks noGrp="1"/>
          </p:cNvSpPr>
          <p:nvPr>
            <p:ph type="ctrTitle"/>
          </p:nvPr>
        </p:nvSpPr>
        <p:spPr/>
        <p:txBody>
          <a:bodyPr>
            <a:normAutofit fontScale="90000"/>
          </a:bodyPr>
          <a:lstStyle/>
          <a:p>
            <a:r>
              <a:rPr lang="en-IN" dirty="0"/>
              <a:t>Optimal Placement of Electric Vehicle Charging Stations</a:t>
            </a:r>
          </a:p>
        </p:txBody>
      </p:sp>
      <p:sp>
        <p:nvSpPr>
          <p:cNvPr id="3" name="Subtitle 2">
            <a:extLst>
              <a:ext uri="{FF2B5EF4-FFF2-40B4-BE49-F238E27FC236}">
                <a16:creationId xmlns:a16="http://schemas.microsoft.com/office/drawing/2014/main" id="{A9F04E94-9AAD-43BF-9563-6DC9767FE731}"/>
              </a:ext>
            </a:extLst>
          </p:cNvPr>
          <p:cNvSpPr>
            <a:spLocks noGrp="1"/>
          </p:cNvSpPr>
          <p:nvPr>
            <p:ph type="subTitle" idx="1"/>
          </p:nvPr>
        </p:nvSpPr>
        <p:spPr>
          <a:xfrm>
            <a:off x="654628" y="5387686"/>
            <a:ext cx="9144000" cy="1655762"/>
          </a:xfrm>
        </p:spPr>
        <p:txBody>
          <a:bodyPr>
            <a:normAutofit/>
          </a:bodyPr>
          <a:lstStyle/>
          <a:p>
            <a:pPr algn="l"/>
            <a:r>
              <a:rPr lang="en-US" dirty="0"/>
              <a:t>Hari Srinivasan A R – 224003031</a:t>
            </a:r>
          </a:p>
          <a:p>
            <a:pPr algn="l"/>
            <a:r>
              <a:rPr lang="en-US" dirty="0"/>
              <a:t>Akshaya Rohith M – 224003008</a:t>
            </a:r>
          </a:p>
          <a:p>
            <a:pPr algn="l"/>
            <a:r>
              <a:rPr lang="en-US" dirty="0"/>
              <a:t>Hariharan Subramanian – 224003032</a:t>
            </a:r>
          </a:p>
          <a:p>
            <a:pPr algn="l"/>
            <a:endParaRPr lang="en-IN" dirty="0"/>
          </a:p>
        </p:txBody>
      </p:sp>
      <p:pic>
        <p:nvPicPr>
          <p:cNvPr id="4" name="Picture 3">
            <a:extLst>
              <a:ext uri="{FF2B5EF4-FFF2-40B4-BE49-F238E27FC236}">
                <a16:creationId xmlns:a16="http://schemas.microsoft.com/office/drawing/2014/main" id="{C0793AC3-9B1A-3280-8D18-66663315D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944" y="53543"/>
            <a:ext cx="8388112" cy="1451001"/>
          </a:xfrm>
          <a:prstGeom prst="rect">
            <a:avLst/>
          </a:prstGeom>
          <a:solidFill>
            <a:srgbClr val="FFFFFF"/>
          </a:solidFill>
          <a:ln>
            <a:noFill/>
          </a:ln>
          <a:effectLst/>
        </p:spPr>
      </p:pic>
    </p:spTree>
    <p:extLst>
      <p:ext uri="{BB962C8B-B14F-4D97-AF65-F5344CB8AC3E}">
        <p14:creationId xmlns:p14="http://schemas.microsoft.com/office/powerpoint/2010/main" val="2360043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F7F9A-662A-7273-CBD3-7B3EA787A7FF}"/>
              </a:ext>
            </a:extLst>
          </p:cNvPr>
          <p:cNvSpPr>
            <a:spLocks noGrp="1"/>
          </p:cNvSpPr>
          <p:nvPr>
            <p:ph type="title"/>
          </p:nvPr>
        </p:nvSpPr>
        <p:spPr>
          <a:xfrm>
            <a:off x="0" y="55880"/>
            <a:ext cx="5928360" cy="1325563"/>
          </a:xfrm>
        </p:spPr>
        <p:txBody>
          <a:bodyPr/>
          <a:lstStyle/>
          <a:p>
            <a:pPr algn="ctr"/>
            <a:r>
              <a:rPr lang="en-US" dirty="0"/>
              <a:t>3a. Genetic Algorithm</a:t>
            </a:r>
            <a:endParaRPr lang="en-IN" dirty="0"/>
          </a:p>
        </p:txBody>
      </p:sp>
      <p:graphicFrame>
        <p:nvGraphicFramePr>
          <p:cNvPr id="3" name="Diagram 2">
            <a:extLst>
              <a:ext uri="{FF2B5EF4-FFF2-40B4-BE49-F238E27FC236}">
                <a16:creationId xmlns:a16="http://schemas.microsoft.com/office/drawing/2014/main" id="{49107321-07B6-432B-268D-142CEA487A9A}"/>
              </a:ext>
            </a:extLst>
          </p:cNvPr>
          <p:cNvGraphicFramePr/>
          <p:nvPr>
            <p:extLst>
              <p:ext uri="{D42A27DB-BD31-4B8C-83A1-F6EECF244321}">
                <p14:modId xmlns:p14="http://schemas.microsoft.com/office/powerpoint/2010/main" val="3423200876"/>
              </p:ext>
            </p:extLst>
          </p:nvPr>
        </p:nvGraphicFramePr>
        <p:xfrm>
          <a:off x="2207260" y="40640"/>
          <a:ext cx="12659360" cy="6776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7643315D-178F-8204-4D52-A45D3DAB2F0A}"/>
              </a:ext>
            </a:extLst>
          </p:cNvPr>
          <p:cNvSpPr txBox="1"/>
          <p:nvPr/>
        </p:nvSpPr>
        <p:spPr>
          <a:xfrm>
            <a:off x="487680" y="2026920"/>
            <a:ext cx="1950720" cy="2246769"/>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2000" b="1" dirty="0">
                <a:solidFill>
                  <a:srgbClr val="7030A0"/>
                </a:solidFill>
              </a:rPr>
              <a:t>For the First iteration, Initialize a random population and Feed into the GA Algorithm</a:t>
            </a:r>
            <a:endParaRPr lang="en-IN" sz="2000" b="1" dirty="0">
              <a:solidFill>
                <a:srgbClr val="7030A0"/>
              </a:solidFill>
            </a:endParaRPr>
          </a:p>
        </p:txBody>
      </p:sp>
      <p:cxnSp>
        <p:nvCxnSpPr>
          <p:cNvPr id="8" name="Connector: Curved 7">
            <a:extLst>
              <a:ext uri="{FF2B5EF4-FFF2-40B4-BE49-F238E27FC236}">
                <a16:creationId xmlns:a16="http://schemas.microsoft.com/office/drawing/2014/main" id="{4F6763DC-78DA-077F-776A-60F9305D7E7A}"/>
              </a:ext>
            </a:extLst>
          </p:cNvPr>
          <p:cNvCxnSpPr>
            <a:stCxn id="6" idx="3"/>
          </p:cNvCxnSpPr>
          <p:nvPr/>
        </p:nvCxnSpPr>
        <p:spPr>
          <a:xfrm flipV="1">
            <a:off x="2438400" y="1005839"/>
            <a:ext cx="5074920" cy="21444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534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F7F9A-662A-7273-CBD3-7B3EA787A7FF}"/>
              </a:ext>
            </a:extLst>
          </p:cNvPr>
          <p:cNvSpPr>
            <a:spLocks noGrp="1"/>
          </p:cNvSpPr>
          <p:nvPr>
            <p:ph type="title"/>
          </p:nvPr>
        </p:nvSpPr>
        <p:spPr>
          <a:xfrm>
            <a:off x="15240" y="55880"/>
            <a:ext cx="5913120" cy="1325563"/>
          </a:xfrm>
        </p:spPr>
        <p:txBody>
          <a:bodyPr>
            <a:normAutofit/>
          </a:bodyPr>
          <a:lstStyle/>
          <a:p>
            <a:pPr algn="ctr"/>
            <a:r>
              <a:rPr lang="en-US" dirty="0"/>
              <a:t>3b. Particle Swarm Optimization</a:t>
            </a:r>
            <a:endParaRPr lang="en-IN" dirty="0"/>
          </a:p>
        </p:txBody>
      </p:sp>
      <p:graphicFrame>
        <p:nvGraphicFramePr>
          <p:cNvPr id="3" name="Diagram 2">
            <a:extLst>
              <a:ext uri="{FF2B5EF4-FFF2-40B4-BE49-F238E27FC236}">
                <a16:creationId xmlns:a16="http://schemas.microsoft.com/office/drawing/2014/main" id="{49107321-07B6-432B-268D-142CEA487A9A}"/>
              </a:ext>
            </a:extLst>
          </p:cNvPr>
          <p:cNvGraphicFramePr/>
          <p:nvPr>
            <p:extLst>
              <p:ext uri="{D42A27DB-BD31-4B8C-83A1-F6EECF244321}">
                <p14:modId xmlns:p14="http://schemas.microsoft.com/office/powerpoint/2010/main" val="4041857002"/>
              </p:ext>
            </p:extLst>
          </p:nvPr>
        </p:nvGraphicFramePr>
        <p:xfrm>
          <a:off x="548640" y="-15240"/>
          <a:ext cx="16413479" cy="6817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7643315D-178F-8204-4D52-A45D3DAB2F0A}"/>
              </a:ext>
            </a:extLst>
          </p:cNvPr>
          <p:cNvSpPr txBox="1"/>
          <p:nvPr/>
        </p:nvSpPr>
        <p:spPr>
          <a:xfrm>
            <a:off x="15240" y="1286401"/>
            <a:ext cx="1945705" cy="1631216"/>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2000" b="1" dirty="0">
                <a:solidFill>
                  <a:srgbClr val="7030A0"/>
                </a:solidFill>
              </a:rPr>
              <a:t>For the First iteration, Set the global best as a very high value</a:t>
            </a:r>
            <a:endParaRPr lang="en-IN" sz="2000" b="1" dirty="0">
              <a:solidFill>
                <a:srgbClr val="7030A0"/>
              </a:solidFill>
            </a:endParaRPr>
          </a:p>
        </p:txBody>
      </p:sp>
      <p:sp>
        <p:nvSpPr>
          <p:cNvPr id="11" name="Oval 10">
            <a:extLst>
              <a:ext uri="{FF2B5EF4-FFF2-40B4-BE49-F238E27FC236}">
                <a16:creationId xmlns:a16="http://schemas.microsoft.com/office/drawing/2014/main" id="{F59B9AFD-65A5-73BF-9FF7-21A3BA2F0334}"/>
              </a:ext>
            </a:extLst>
          </p:cNvPr>
          <p:cNvSpPr/>
          <p:nvPr/>
        </p:nvSpPr>
        <p:spPr>
          <a:xfrm>
            <a:off x="0" y="4271152"/>
            <a:ext cx="2329180" cy="260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Particle Position randomly for 1</a:t>
            </a:r>
            <a:r>
              <a:rPr lang="en-US" baseline="30000" dirty="0"/>
              <a:t>st</a:t>
            </a:r>
            <a:r>
              <a:rPr lang="en-US" dirty="0"/>
              <a:t> Iteration, Similarly The particle best position</a:t>
            </a:r>
            <a:endParaRPr lang="en-IN" dirty="0"/>
          </a:p>
        </p:txBody>
      </p:sp>
      <p:cxnSp>
        <p:nvCxnSpPr>
          <p:cNvPr id="14" name="Straight Arrow Connector 13">
            <a:extLst>
              <a:ext uri="{FF2B5EF4-FFF2-40B4-BE49-F238E27FC236}">
                <a16:creationId xmlns:a16="http://schemas.microsoft.com/office/drawing/2014/main" id="{28683309-5EF1-B86E-9F00-61BD35B66834}"/>
              </a:ext>
            </a:extLst>
          </p:cNvPr>
          <p:cNvCxnSpPr>
            <a:cxnSpLocks/>
          </p:cNvCxnSpPr>
          <p:nvPr/>
        </p:nvCxnSpPr>
        <p:spPr>
          <a:xfrm>
            <a:off x="988092" y="2917617"/>
            <a:ext cx="75164" cy="119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3C4F600C-2DF5-114B-F36B-99EC493F8476}"/>
              </a:ext>
            </a:extLst>
          </p:cNvPr>
          <p:cNvCxnSpPr>
            <a:cxnSpLocks/>
            <a:stCxn id="11" idx="6"/>
          </p:cNvCxnSpPr>
          <p:nvPr/>
        </p:nvCxnSpPr>
        <p:spPr>
          <a:xfrm flipV="1">
            <a:off x="2329180" y="1097280"/>
            <a:ext cx="5212581" cy="447491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4835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Down 12">
            <a:extLst>
              <a:ext uri="{FF2B5EF4-FFF2-40B4-BE49-F238E27FC236}">
                <a16:creationId xmlns:a16="http://schemas.microsoft.com/office/drawing/2014/main" id="{F7D94331-A39E-0EC0-2CBE-DFAA3EE2EDCF}"/>
              </a:ext>
            </a:extLst>
          </p:cNvPr>
          <p:cNvSpPr/>
          <p:nvPr/>
        </p:nvSpPr>
        <p:spPr>
          <a:xfrm>
            <a:off x="8385464" y="2665268"/>
            <a:ext cx="363681" cy="2727614"/>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b="1"/>
          </a:p>
        </p:txBody>
      </p:sp>
      <p:sp>
        <p:nvSpPr>
          <p:cNvPr id="2" name="Title 1">
            <a:extLst>
              <a:ext uri="{FF2B5EF4-FFF2-40B4-BE49-F238E27FC236}">
                <a16:creationId xmlns:a16="http://schemas.microsoft.com/office/drawing/2014/main" id="{6D169879-FD45-2654-1AA5-1C3B95329926}"/>
              </a:ext>
            </a:extLst>
          </p:cNvPr>
          <p:cNvSpPr>
            <a:spLocks noGrp="1"/>
          </p:cNvSpPr>
          <p:nvPr>
            <p:ph type="title"/>
          </p:nvPr>
        </p:nvSpPr>
        <p:spPr>
          <a:xfrm>
            <a:off x="-45952" y="-404446"/>
            <a:ext cx="10515600" cy="1325563"/>
          </a:xfrm>
        </p:spPr>
        <p:txBody>
          <a:bodyPr/>
          <a:lstStyle/>
          <a:p>
            <a:r>
              <a:rPr lang="en-US" dirty="0"/>
              <a:t>For GA</a:t>
            </a:r>
            <a:endParaRPr lang="en-IN" dirty="0"/>
          </a:p>
        </p:txBody>
      </p:sp>
      <p:sp>
        <p:nvSpPr>
          <p:cNvPr id="5" name="Rectangle 4">
            <a:extLst>
              <a:ext uri="{FF2B5EF4-FFF2-40B4-BE49-F238E27FC236}">
                <a16:creationId xmlns:a16="http://schemas.microsoft.com/office/drawing/2014/main" id="{0C52D501-CFFC-8040-3142-0A821EE89F26}"/>
              </a:ext>
            </a:extLst>
          </p:cNvPr>
          <p:cNvSpPr/>
          <p:nvPr/>
        </p:nvSpPr>
        <p:spPr>
          <a:xfrm>
            <a:off x="0" y="2337954"/>
            <a:ext cx="1859973" cy="104948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rgbClr val="C00000"/>
                </a:solidFill>
              </a:rPr>
              <a:t>Initialize a population</a:t>
            </a:r>
            <a:endParaRPr lang="en-IN" b="1" dirty="0">
              <a:solidFill>
                <a:srgbClr val="C00000"/>
              </a:solidFill>
            </a:endParaRPr>
          </a:p>
        </p:txBody>
      </p:sp>
      <p:sp>
        <p:nvSpPr>
          <p:cNvPr id="7" name="Rectangle 6">
            <a:extLst>
              <a:ext uri="{FF2B5EF4-FFF2-40B4-BE49-F238E27FC236}">
                <a16:creationId xmlns:a16="http://schemas.microsoft.com/office/drawing/2014/main" id="{525BCAB9-690C-DFF6-DA72-4E97891A47F5}"/>
              </a:ext>
            </a:extLst>
          </p:cNvPr>
          <p:cNvSpPr/>
          <p:nvPr/>
        </p:nvSpPr>
        <p:spPr>
          <a:xfrm>
            <a:off x="7592291" y="1615786"/>
            <a:ext cx="1859973" cy="104948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t>Crossed Over Population</a:t>
            </a:r>
            <a:endParaRPr lang="en-IN" b="1" dirty="0"/>
          </a:p>
        </p:txBody>
      </p:sp>
      <p:sp>
        <p:nvSpPr>
          <p:cNvPr id="8" name="Rectangle 7">
            <a:extLst>
              <a:ext uri="{FF2B5EF4-FFF2-40B4-BE49-F238E27FC236}">
                <a16:creationId xmlns:a16="http://schemas.microsoft.com/office/drawing/2014/main" id="{E01DFFD0-4C60-4067-8B1F-EFF2EC054D5D}"/>
              </a:ext>
            </a:extLst>
          </p:cNvPr>
          <p:cNvSpPr/>
          <p:nvPr/>
        </p:nvSpPr>
        <p:spPr>
          <a:xfrm>
            <a:off x="7850332" y="5392882"/>
            <a:ext cx="1967344" cy="131099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t>Mutated-Crossed Over Parent Population=Aka CHILD POPULATION!</a:t>
            </a:r>
            <a:endParaRPr lang="en-IN" b="1" dirty="0"/>
          </a:p>
        </p:txBody>
      </p:sp>
      <p:sp>
        <p:nvSpPr>
          <p:cNvPr id="9" name="Rectangle 8">
            <a:extLst>
              <a:ext uri="{FF2B5EF4-FFF2-40B4-BE49-F238E27FC236}">
                <a16:creationId xmlns:a16="http://schemas.microsoft.com/office/drawing/2014/main" id="{CF118F83-03C1-65C6-3F1E-626794CCECBD}"/>
              </a:ext>
            </a:extLst>
          </p:cNvPr>
          <p:cNvSpPr/>
          <p:nvPr/>
        </p:nvSpPr>
        <p:spPr>
          <a:xfrm>
            <a:off x="2812473" y="793735"/>
            <a:ext cx="1967345" cy="104948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solidFill>
                  <a:srgbClr val="C00000"/>
                </a:solidFill>
              </a:rPr>
              <a:t>New Population=Parent Population</a:t>
            </a:r>
            <a:endParaRPr lang="en-IN" dirty="0">
              <a:solidFill>
                <a:srgbClr val="C00000"/>
              </a:solidFill>
            </a:endParaRPr>
          </a:p>
        </p:txBody>
      </p:sp>
      <p:sp>
        <p:nvSpPr>
          <p:cNvPr id="10" name="Arrow: Right 9">
            <a:extLst>
              <a:ext uri="{FF2B5EF4-FFF2-40B4-BE49-F238E27FC236}">
                <a16:creationId xmlns:a16="http://schemas.microsoft.com/office/drawing/2014/main" id="{438F32A5-D11E-568C-4224-39A6C8B5E759}"/>
              </a:ext>
            </a:extLst>
          </p:cNvPr>
          <p:cNvSpPr/>
          <p:nvPr/>
        </p:nvSpPr>
        <p:spPr>
          <a:xfrm rot="919942">
            <a:off x="4765477" y="1343060"/>
            <a:ext cx="2904830" cy="38446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rgbClr val="C00000"/>
                </a:solidFill>
              </a:rPr>
              <a:t>Perform Crossover</a:t>
            </a:r>
            <a:endParaRPr lang="en-IN" b="1" dirty="0">
              <a:solidFill>
                <a:srgbClr val="C00000"/>
              </a:solidFill>
            </a:endParaRPr>
          </a:p>
        </p:txBody>
      </p:sp>
      <p:sp>
        <p:nvSpPr>
          <p:cNvPr id="12" name="TextBox 11">
            <a:extLst>
              <a:ext uri="{FF2B5EF4-FFF2-40B4-BE49-F238E27FC236}">
                <a16:creationId xmlns:a16="http://schemas.microsoft.com/office/drawing/2014/main" id="{7723EB0A-ED3C-FFEE-28E2-0BC862321F83}"/>
              </a:ext>
            </a:extLst>
          </p:cNvPr>
          <p:cNvSpPr txBox="1"/>
          <p:nvPr/>
        </p:nvSpPr>
        <p:spPr>
          <a:xfrm rot="5400000">
            <a:off x="7612335" y="3942439"/>
            <a:ext cx="1915589"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b="1" dirty="0"/>
              <a:t>Perform Mutation</a:t>
            </a:r>
            <a:endParaRPr lang="en-IN" b="1" dirty="0"/>
          </a:p>
        </p:txBody>
      </p:sp>
      <p:cxnSp>
        <p:nvCxnSpPr>
          <p:cNvPr id="15" name="Connector: Curved 14">
            <a:extLst>
              <a:ext uri="{FF2B5EF4-FFF2-40B4-BE49-F238E27FC236}">
                <a16:creationId xmlns:a16="http://schemas.microsoft.com/office/drawing/2014/main" id="{F1981BD1-A2BB-F228-8B2E-F9EA35E0CA6F}"/>
              </a:ext>
            </a:extLst>
          </p:cNvPr>
          <p:cNvCxnSpPr>
            <a:stCxn id="5" idx="0"/>
          </p:cNvCxnSpPr>
          <p:nvPr/>
        </p:nvCxnSpPr>
        <p:spPr>
          <a:xfrm rot="5400000" flipH="1" flipV="1">
            <a:off x="1325122" y="923341"/>
            <a:ext cx="1019478" cy="1809749"/>
          </a:xfrm>
          <a:prstGeom prst="curvedConnector2">
            <a:avLst/>
          </a:prstGeom>
          <a:ln>
            <a:tailEnd type="triangle"/>
          </a:ln>
        </p:spPr>
        <p:style>
          <a:lnRef idx="1">
            <a:schemeClr val="accent5"/>
          </a:lnRef>
          <a:fillRef idx="2">
            <a:schemeClr val="accent5"/>
          </a:fillRef>
          <a:effectRef idx="1">
            <a:schemeClr val="accent5"/>
          </a:effectRef>
          <a:fontRef idx="minor">
            <a:schemeClr val="dk1"/>
          </a:fontRef>
        </p:style>
      </p:cxnSp>
      <p:sp>
        <p:nvSpPr>
          <p:cNvPr id="16" name="Rectangle 15">
            <a:extLst>
              <a:ext uri="{FF2B5EF4-FFF2-40B4-BE49-F238E27FC236}">
                <a16:creationId xmlns:a16="http://schemas.microsoft.com/office/drawing/2014/main" id="{3B21081C-1D60-0F88-6B7F-5464EF9BCC28}"/>
              </a:ext>
            </a:extLst>
          </p:cNvPr>
          <p:cNvSpPr/>
          <p:nvPr/>
        </p:nvSpPr>
        <p:spPr>
          <a:xfrm>
            <a:off x="3069924" y="5539524"/>
            <a:ext cx="1859973" cy="104948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rgbClr val="C00000"/>
                </a:solidFill>
              </a:rPr>
              <a:t>New Population</a:t>
            </a:r>
            <a:endParaRPr lang="en-IN" b="1" dirty="0">
              <a:solidFill>
                <a:srgbClr val="C00000"/>
              </a:solidFill>
            </a:endParaRPr>
          </a:p>
        </p:txBody>
      </p:sp>
      <p:sp>
        <p:nvSpPr>
          <p:cNvPr id="17" name="Rectangle 16">
            <a:extLst>
              <a:ext uri="{FF2B5EF4-FFF2-40B4-BE49-F238E27FC236}">
                <a16:creationId xmlns:a16="http://schemas.microsoft.com/office/drawing/2014/main" id="{7F431313-2085-2303-3255-0066FB106C9F}"/>
              </a:ext>
            </a:extLst>
          </p:cNvPr>
          <p:cNvSpPr/>
          <p:nvPr/>
        </p:nvSpPr>
        <p:spPr>
          <a:xfrm>
            <a:off x="3849831" y="4021281"/>
            <a:ext cx="1428751" cy="72352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t>Tournament Selection</a:t>
            </a:r>
            <a:endParaRPr lang="en-IN" b="1" dirty="0"/>
          </a:p>
        </p:txBody>
      </p:sp>
      <p:sp>
        <p:nvSpPr>
          <p:cNvPr id="29" name="Arrow: Right 28">
            <a:extLst>
              <a:ext uri="{FF2B5EF4-FFF2-40B4-BE49-F238E27FC236}">
                <a16:creationId xmlns:a16="http://schemas.microsoft.com/office/drawing/2014/main" id="{503FD4A3-1EE7-B4E2-398D-5046A7F59A64}"/>
              </a:ext>
            </a:extLst>
          </p:cNvPr>
          <p:cNvSpPr/>
          <p:nvPr/>
        </p:nvSpPr>
        <p:spPr>
          <a:xfrm rot="4134840">
            <a:off x="3398486" y="2858844"/>
            <a:ext cx="2327197" cy="17198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b="1"/>
          </a:p>
        </p:txBody>
      </p:sp>
      <p:sp>
        <p:nvSpPr>
          <p:cNvPr id="30" name="Arrow: Right 29">
            <a:extLst>
              <a:ext uri="{FF2B5EF4-FFF2-40B4-BE49-F238E27FC236}">
                <a16:creationId xmlns:a16="http://schemas.microsoft.com/office/drawing/2014/main" id="{FAB55CD2-18CC-9E0F-DCFB-BDD5EFEEED7A}"/>
              </a:ext>
            </a:extLst>
          </p:cNvPr>
          <p:cNvSpPr/>
          <p:nvPr/>
        </p:nvSpPr>
        <p:spPr>
          <a:xfrm rot="12902145">
            <a:off x="4998647" y="5242446"/>
            <a:ext cx="3064884" cy="22465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b="1"/>
          </a:p>
        </p:txBody>
      </p:sp>
      <p:sp>
        <p:nvSpPr>
          <p:cNvPr id="32" name="Arrow: Right 31">
            <a:extLst>
              <a:ext uri="{FF2B5EF4-FFF2-40B4-BE49-F238E27FC236}">
                <a16:creationId xmlns:a16="http://schemas.microsoft.com/office/drawing/2014/main" id="{AF0D769F-3907-6CFB-385F-A595436E048F}"/>
              </a:ext>
            </a:extLst>
          </p:cNvPr>
          <p:cNvSpPr/>
          <p:nvPr/>
        </p:nvSpPr>
        <p:spPr>
          <a:xfrm rot="7437088">
            <a:off x="3963432" y="5058132"/>
            <a:ext cx="876935" cy="132178"/>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b="1">
              <a:solidFill>
                <a:srgbClr val="C00000"/>
              </a:solidFill>
            </a:endParaRPr>
          </a:p>
        </p:txBody>
      </p:sp>
      <p:cxnSp>
        <p:nvCxnSpPr>
          <p:cNvPr id="34" name="Connector: Curved 33">
            <a:extLst>
              <a:ext uri="{FF2B5EF4-FFF2-40B4-BE49-F238E27FC236}">
                <a16:creationId xmlns:a16="http://schemas.microsoft.com/office/drawing/2014/main" id="{2E556AD2-F1EB-2DBA-9386-0C07581A2E2B}"/>
              </a:ext>
            </a:extLst>
          </p:cNvPr>
          <p:cNvCxnSpPr>
            <a:stCxn id="16" idx="1"/>
            <a:endCxn id="9" idx="2"/>
          </p:cNvCxnSpPr>
          <p:nvPr/>
        </p:nvCxnSpPr>
        <p:spPr>
          <a:xfrm rot="10800000" flipH="1">
            <a:off x="3069924" y="1843217"/>
            <a:ext cx="726222" cy="4221048"/>
          </a:xfrm>
          <a:prstGeom prst="curvedConnector4">
            <a:avLst>
              <a:gd name="adj1" fmla="val -31478"/>
              <a:gd name="adj2" fmla="val 56216"/>
            </a:avLst>
          </a:prstGeom>
          <a:ln>
            <a:tailEnd type="triangle"/>
          </a:ln>
        </p:spPr>
        <p:style>
          <a:lnRef idx="1">
            <a:schemeClr val="accent5"/>
          </a:lnRef>
          <a:fillRef idx="2">
            <a:schemeClr val="accent5"/>
          </a:fillRef>
          <a:effectRef idx="1">
            <a:schemeClr val="accent5"/>
          </a:effectRef>
          <a:fontRef idx="minor">
            <a:schemeClr val="dk1"/>
          </a:fontRef>
        </p:style>
      </p:cxnSp>
      <p:sp>
        <p:nvSpPr>
          <p:cNvPr id="37" name="Rectangle 36">
            <a:extLst>
              <a:ext uri="{FF2B5EF4-FFF2-40B4-BE49-F238E27FC236}">
                <a16:creationId xmlns:a16="http://schemas.microsoft.com/office/drawing/2014/main" id="{F39336ED-DE75-0243-DCA8-7C22F26C3044}"/>
              </a:ext>
            </a:extLst>
          </p:cNvPr>
          <p:cNvSpPr/>
          <p:nvPr/>
        </p:nvSpPr>
        <p:spPr>
          <a:xfrm>
            <a:off x="7592291" y="1615787"/>
            <a:ext cx="1859973" cy="104948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t>Crossed Over Population</a:t>
            </a:r>
            <a:endParaRPr lang="en-IN" b="1" dirty="0"/>
          </a:p>
        </p:txBody>
      </p:sp>
      <p:sp>
        <p:nvSpPr>
          <p:cNvPr id="38" name="Rectangle 37">
            <a:extLst>
              <a:ext uri="{FF2B5EF4-FFF2-40B4-BE49-F238E27FC236}">
                <a16:creationId xmlns:a16="http://schemas.microsoft.com/office/drawing/2014/main" id="{98E78F35-8277-CCDB-A33B-53477E23F782}"/>
              </a:ext>
            </a:extLst>
          </p:cNvPr>
          <p:cNvSpPr/>
          <p:nvPr/>
        </p:nvSpPr>
        <p:spPr>
          <a:xfrm>
            <a:off x="7850332" y="5392883"/>
            <a:ext cx="1967344" cy="131099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t>Mutated-Crossed Over Parent Population=Aka CHILD POPULATION!</a:t>
            </a:r>
            <a:endParaRPr lang="en-IN" b="1" dirty="0"/>
          </a:p>
        </p:txBody>
      </p:sp>
      <p:sp>
        <p:nvSpPr>
          <p:cNvPr id="39" name="TextBox 38">
            <a:extLst>
              <a:ext uri="{FF2B5EF4-FFF2-40B4-BE49-F238E27FC236}">
                <a16:creationId xmlns:a16="http://schemas.microsoft.com/office/drawing/2014/main" id="{85E8CD8D-2C72-0304-F982-DD125B9EA020}"/>
              </a:ext>
            </a:extLst>
          </p:cNvPr>
          <p:cNvSpPr txBox="1"/>
          <p:nvPr/>
        </p:nvSpPr>
        <p:spPr>
          <a:xfrm rot="5400000">
            <a:off x="7612335" y="3942440"/>
            <a:ext cx="1915589"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b="1" dirty="0"/>
              <a:t>Perform Mutation</a:t>
            </a:r>
            <a:endParaRPr lang="en-IN" b="1" dirty="0"/>
          </a:p>
        </p:txBody>
      </p:sp>
      <p:sp>
        <p:nvSpPr>
          <p:cNvPr id="40" name="Arrow: Down 39">
            <a:extLst>
              <a:ext uri="{FF2B5EF4-FFF2-40B4-BE49-F238E27FC236}">
                <a16:creationId xmlns:a16="http://schemas.microsoft.com/office/drawing/2014/main" id="{7E5944DE-6BE8-6EC2-03B7-10F49B737AB6}"/>
              </a:ext>
            </a:extLst>
          </p:cNvPr>
          <p:cNvSpPr/>
          <p:nvPr/>
        </p:nvSpPr>
        <p:spPr>
          <a:xfrm>
            <a:off x="8385463" y="2665268"/>
            <a:ext cx="363681" cy="2727614"/>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b="1"/>
          </a:p>
        </p:txBody>
      </p:sp>
      <p:sp>
        <p:nvSpPr>
          <p:cNvPr id="41" name="Rectangle 40">
            <a:extLst>
              <a:ext uri="{FF2B5EF4-FFF2-40B4-BE49-F238E27FC236}">
                <a16:creationId xmlns:a16="http://schemas.microsoft.com/office/drawing/2014/main" id="{6527522D-3C85-D099-8EBD-D221E3D0E9B7}"/>
              </a:ext>
            </a:extLst>
          </p:cNvPr>
          <p:cNvSpPr/>
          <p:nvPr/>
        </p:nvSpPr>
        <p:spPr>
          <a:xfrm>
            <a:off x="3849830" y="4021281"/>
            <a:ext cx="1428751" cy="72352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t>Tournament Selection</a:t>
            </a:r>
            <a:endParaRPr lang="en-IN" b="1" dirty="0"/>
          </a:p>
        </p:txBody>
      </p:sp>
      <p:sp>
        <p:nvSpPr>
          <p:cNvPr id="42" name="Arrow: Right 41">
            <a:extLst>
              <a:ext uri="{FF2B5EF4-FFF2-40B4-BE49-F238E27FC236}">
                <a16:creationId xmlns:a16="http://schemas.microsoft.com/office/drawing/2014/main" id="{059DE366-223F-B177-96A6-92743944F2DB}"/>
              </a:ext>
            </a:extLst>
          </p:cNvPr>
          <p:cNvSpPr/>
          <p:nvPr/>
        </p:nvSpPr>
        <p:spPr>
          <a:xfrm rot="4134840">
            <a:off x="3398485" y="2858844"/>
            <a:ext cx="2327197" cy="17198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b="1"/>
          </a:p>
        </p:txBody>
      </p:sp>
      <p:sp>
        <p:nvSpPr>
          <p:cNvPr id="43" name="Rectangle 42">
            <a:extLst>
              <a:ext uri="{FF2B5EF4-FFF2-40B4-BE49-F238E27FC236}">
                <a16:creationId xmlns:a16="http://schemas.microsoft.com/office/drawing/2014/main" id="{57D52512-706E-0622-E7FE-6D5B3C1D697B}"/>
              </a:ext>
            </a:extLst>
          </p:cNvPr>
          <p:cNvSpPr/>
          <p:nvPr/>
        </p:nvSpPr>
        <p:spPr>
          <a:xfrm>
            <a:off x="7592290" y="1615787"/>
            <a:ext cx="1859973" cy="104948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t>Crossed Over Population</a:t>
            </a:r>
            <a:endParaRPr lang="en-IN" b="1" dirty="0"/>
          </a:p>
        </p:txBody>
      </p:sp>
      <p:sp>
        <p:nvSpPr>
          <p:cNvPr id="44" name="Rectangle 43">
            <a:extLst>
              <a:ext uri="{FF2B5EF4-FFF2-40B4-BE49-F238E27FC236}">
                <a16:creationId xmlns:a16="http://schemas.microsoft.com/office/drawing/2014/main" id="{808CED77-33C0-895B-F65F-0482869EDAC6}"/>
              </a:ext>
            </a:extLst>
          </p:cNvPr>
          <p:cNvSpPr/>
          <p:nvPr/>
        </p:nvSpPr>
        <p:spPr>
          <a:xfrm>
            <a:off x="7850331" y="5392883"/>
            <a:ext cx="1967344" cy="131099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t>Mutated-Crossed Over Parent Population=Aka CHILD POPULATION!</a:t>
            </a:r>
            <a:endParaRPr lang="en-IN" b="1" dirty="0"/>
          </a:p>
        </p:txBody>
      </p:sp>
      <p:sp>
        <p:nvSpPr>
          <p:cNvPr id="45" name="TextBox 44">
            <a:extLst>
              <a:ext uri="{FF2B5EF4-FFF2-40B4-BE49-F238E27FC236}">
                <a16:creationId xmlns:a16="http://schemas.microsoft.com/office/drawing/2014/main" id="{0B37D026-6C54-FBB1-49D8-35D290A5AD6F}"/>
              </a:ext>
            </a:extLst>
          </p:cNvPr>
          <p:cNvSpPr txBox="1"/>
          <p:nvPr/>
        </p:nvSpPr>
        <p:spPr>
          <a:xfrm rot="5400000">
            <a:off x="7612334" y="3942440"/>
            <a:ext cx="1915589"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b="1" dirty="0"/>
              <a:t>Perform Mutation</a:t>
            </a:r>
            <a:endParaRPr lang="en-IN" b="1" dirty="0"/>
          </a:p>
        </p:txBody>
      </p:sp>
      <p:sp>
        <p:nvSpPr>
          <p:cNvPr id="46" name="Arrow: Right 45">
            <a:extLst>
              <a:ext uri="{FF2B5EF4-FFF2-40B4-BE49-F238E27FC236}">
                <a16:creationId xmlns:a16="http://schemas.microsoft.com/office/drawing/2014/main" id="{94514FAD-FC85-AC1E-BF34-9070FB1B339D}"/>
              </a:ext>
            </a:extLst>
          </p:cNvPr>
          <p:cNvSpPr/>
          <p:nvPr/>
        </p:nvSpPr>
        <p:spPr>
          <a:xfrm rot="12902145">
            <a:off x="4998646" y="5242447"/>
            <a:ext cx="3064884" cy="22465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b="1">
              <a:solidFill>
                <a:srgbClr val="C00000"/>
              </a:solidFill>
            </a:endParaRPr>
          </a:p>
        </p:txBody>
      </p:sp>
      <p:sp>
        <p:nvSpPr>
          <p:cNvPr id="47" name="Arrow: Down 46">
            <a:extLst>
              <a:ext uri="{FF2B5EF4-FFF2-40B4-BE49-F238E27FC236}">
                <a16:creationId xmlns:a16="http://schemas.microsoft.com/office/drawing/2014/main" id="{0F73C4E2-AE8F-5772-B14C-3F7F9E13BE4C}"/>
              </a:ext>
            </a:extLst>
          </p:cNvPr>
          <p:cNvSpPr/>
          <p:nvPr/>
        </p:nvSpPr>
        <p:spPr>
          <a:xfrm>
            <a:off x="8393937" y="2657474"/>
            <a:ext cx="363681" cy="2727614"/>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b="1">
              <a:solidFill>
                <a:srgbClr val="C00000"/>
              </a:solidFill>
            </a:endParaRPr>
          </a:p>
        </p:txBody>
      </p:sp>
      <p:sp>
        <p:nvSpPr>
          <p:cNvPr id="48" name="Rectangle 47">
            <a:extLst>
              <a:ext uri="{FF2B5EF4-FFF2-40B4-BE49-F238E27FC236}">
                <a16:creationId xmlns:a16="http://schemas.microsoft.com/office/drawing/2014/main" id="{4E0264FB-3CD7-B1C5-39B8-2FE538FBA89D}"/>
              </a:ext>
            </a:extLst>
          </p:cNvPr>
          <p:cNvSpPr/>
          <p:nvPr/>
        </p:nvSpPr>
        <p:spPr>
          <a:xfrm>
            <a:off x="3849829" y="4021282"/>
            <a:ext cx="1428751" cy="72352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rgbClr val="C00000"/>
                </a:solidFill>
              </a:rPr>
              <a:t>Tournament Selection</a:t>
            </a:r>
            <a:endParaRPr lang="en-IN" b="1" dirty="0">
              <a:solidFill>
                <a:srgbClr val="C00000"/>
              </a:solidFill>
            </a:endParaRPr>
          </a:p>
        </p:txBody>
      </p:sp>
      <p:sp>
        <p:nvSpPr>
          <p:cNvPr id="49" name="Arrow: Right 48">
            <a:extLst>
              <a:ext uri="{FF2B5EF4-FFF2-40B4-BE49-F238E27FC236}">
                <a16:creationId xmlns:a16="http://schemas.microsoft.com/office/drawing/2014/main" id="{9E8974D8-F497-B3DB-20E0-3FEA67B3639D}"/>
              </a:ext>
            </a:extLst>
          </p:cNvPr>
          <p:cNvSpPr/>
          <p:nvPr/>
        </p:nvSpPr>
        <p:spPr>
          <a:xfrm rot="4134840">
            <a:off x="3398484" y="2858845"/>
            <a:ext cx="2327197" cy="17198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b="1">
              <a:solidFill>
                <a:srgbClr val="C00000"/>
              </a:solidFill>
            </a:endParaRPr>
          </a:p>
        </p:txBody>
      </p:sp>
      <p:sp>
        <p:nvSpPr>
          <p:cNvPr id="50" name="Rectangle 49">
            <a:extLst>
              <a:ext uri="{FF2B5EF4-FFF2-40B4-BE49-F238E27FC236}">
                <a16:creationId xmlns:a16="http://schemas.microsoft.com/office/drawing/2014/main" id="{70F46552-5F66-0EE8-016F-338F62F2AB14}"/>
              </a:ext>
            </a:extLst>
          </p:cNvPr>
          <p:cNvSpPr/>
          <p:nvPr/>
        </p:nvSpPr>
        <p:spPr>
          <a:xfrm>
            <a:off x="7592289" y="1615788"/>
            <a:ext cx="1859973" cy="104948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rgbClr val="C00000"/>
                </a:solidFill>
              </a:rPr>
              <a:t>Crossed Over Population</a:t>
            </a:r>
            <a:endParaRPr lang="en-IN" b="1" dirty="0">
              <a:solidFill>
                <a:srgbClr val="C00000"/>
              </a:solidFill>
            </a:endParaRPr>
          </a:p>
        </p:txBody>
      </p:sp>
      <p:sp>
        <p:nvSpPr>
          <p:cNvPr id="51" name="Rectangle 50">
            <a:extLst>
              <a:ext uri="{FF2B5EF4-FFF2-40B4-BE49-F238E27FC236}">
                <a16:creationId xmlns:a16="http://schemas.microsoft.com/office/drawing/2014/main" id="{5F2229C9-25C4-D5CA-CFAC-8D4356987319}"/>
              </a:ext>
            </a:extLst>
          </p:cNvPr>
          <p:cNvSpPr/>
          <p:nvPr/>
        </p:nvSpPr>
        <p:spPr>
          <a:xfrm>
            <a:off x="7850330" y="5392884"/>
            <a:ext cx="1967344" cy="131099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rgbClr val="C00000"/>
                </a:solidFill>
              </a:rPr>
              <a:t>Mutated-Crossed Over Parent Population=Aka CHILD POPULATION!</a:t>
            </a:r>
            <a:endParaRPr lang="en-IN" b="1" dirty="0">
              <a:solidFill>
                <a:srgbClr val="C00000"/>
              </a:solidFill>
            </a:endParaRPr>
          </a:p>
        </p:txBody>
      </p:sp>
      <p:sp>
        <p:nvSpPr>
          <p:cNvPr id="52" name="TextBox 51">
            <a:extLst>
              <a:ext uri="{FF2B5EF4-FFF2-40B4-BE49-F238E27FC236}">
                <a16:creationId xmlns:a16="http://schemas.microsoft.com/office/drawing/2014/main" id="{66F26421-F801-7F79-E6CA-12D45C736B16}"/>
              </a:ext>
            </a:extLst>
          </p:cNvPr>
          <p:cNvSpPr txBox="1"/>
          <p:nvPr/>
        </p:nvSpPr>
        <p:spPr>
          <a:xfrm rot="5400000">
            <a:off x="7612333" y="3942441"/>
            <a:ext cx="1915589"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b="1" dirty="0">
                <a:solidFill>
                  <a:srgbClr val="C00000"/>
                </a:solidFill>
              </a:rPr>
              <a:t>Perform Mutation</a:t>
            </a:r>
            <a:endParaRPr lang="en-IN" b="1" dirty="0">
              <a:solidFill>
                <a:srgbClr val="C00000"/>
              </a:solidFill>
            </a:endParaRPr>
          </a:p>
        </p:txBody>
      </p:sp>
      <p:sp>
        <p:nvSpPr>
          <p:cNvPr id="57" name="Arrow: Down 56">
            <a:extLst>
              <a:ext uri="{FF2B5EF4-FFF2-40B4-BE49-F238E27FC236}">
                <a16:creationId xmlns:a16="http://schemas.microsoft.com/office/drawing/2014/main" id="{450632DF-41B8-6AF6-524C-D97E86658FA9}"/>
              </a:ext>
            </a:extLst>
          </p:cNvPr>
          <p:cNvSpPr/>
          <p:nvPr/>
        </p:nvSpPr>
        <p:spPr>
          <a:xfrm>
            <a:off x="8385464" y="2706832"/>
            <a:ext cx="363681" cy="2727614"/>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b="1">
              <a:solidFill>
                <a:schemeClr val="bg1"/>
              </a:solidFill>
            </a:endParaRPr>
          </a:p>
        </p:txBody>
      </p:sp>
      <p:sp>
        <p:nvSpPr>
          <p:cNvPr id="58" name="Rectangle 57">
            <a:extLst>
              <a:ext uri="{FF2B5EF4-FFF2-40B4-BE49-F238E27FC236}">
                <a16:creationId xmlns:a16="http://schemas.microsoft.com/office/drawing/2014/main" id="{A3AF3F09-74EC-F81B-A2C8-DE56CFF98C6D}"/>
              </a:ext>
            </a:extLst>
          </p:cNvPr>
          <p:cNvSpPr/>
          <p:nvPr/>
        </p:nvSpPr>
        <p:spPr>
          <a:xfrm>
            <a:off x="0" y="2379518"/>
            <a:ext cx="1859973" cy="104948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Initialize a population</a:t>
            </a:r>
            <a:endParaRPr lang="en-IN" b="1" dirty="0">
              <a:solidFill>
                <a:schemeClr val="bg1"/>
              </a:solidFill>
            </a:endParaRPr>
          </a:p>
        </p:txBody>
      </p:sp>
      <p:sp>
        <p:nvSpPr>
          <p:cNvPr id="59" name="Rectangle 58">
            <a:extLst>
              <a:ext uri="{FF2B5EF4-FFF2-40B4-BE49-F238E27FC236}">
                <a16:creationId xmlns:a16="http://schemas.microsoft.com/office/drawing/2014/main" id="{3D699B04-42E8-6574-FE96-E4BE74525DBA}"/>
              </a:ext>
            </a:extLst>
          </p:cNvPr>
          <p:cNvSpPr/>
          <p:nvPr/>
        </p:nvSpPr>
        <p:spPr>
          <a:xfrm>
            <a:off x="7592291" y="1657350"/>
            <a:ext cx="1859973" cy="104948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Crossed Over Population</a:t>
            </a:r>
            <a:endParaRPr lang="en-IN" b="1" dirty="0">
              <a:solidFill>
                <a:schemeClr val="bg1"/>
              </a:solidFill>
            </a:endParaRPr>
          </a:p>
        </p:txBody>
      </p:sp>
      <p:sp>
        <p:nvSpPr>
          <p:cNvPr id="60" name="Rectangle 59">
            <a:extLst>
              <a:ext uri="{FF2B5EF4-FFF2-40B4-BE49-F238E27FC236}">
                <a16:creationId xmlns:a16="http://schemas.microsoft.com/office/drawing/2014/main" id="{CD8CDB6E-7C08-09E6-121C-01F996EAAF49}"/>
              </a:ext>
            </a:extLst>
          </p:cNvPr>
          <p:cNvSpPr/>
          <p:nvPr/>
        </p:nvSpPr>
        <p:spPr>
          <a:xfrm>
            <a:off x="7850332" y="5434446"/>
            <a:ext cx="1967344" cy="131099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Mutated-Crossed Over Parent Population=Aka CHILD POPULATION!</a:t>
            </a:r>
            <a:endParaRPr lang="en-IN" b="1" dirty="0">
              <a:solidFill>
                <a:schemeClr val="bg1"/>
              </a:solidFill>
            </a:endParaRPr>
          </a:p>
        </p:txBody>
      </p:sp>
      <p:sp>
        <p:nvSpPr>
          <p:cNvPr id="61" name="Rectangle 60">
            <a:extLst>
              <a:ext uri="{FF2B5EF4-FFF2-40B4-BE49-F238E27FC236}">
                <a16:creationId xmlns:a16="http://schemas.microsoft.com/office/drawing/2014/main" id="{0DCFE3D9-695B-4D90-9E09-889A58833D3F}"/>
              </a:ext>
            </a:extLst>
          </p:cNvPr>
          <p:cNvSpPr/>
          <p:nvPr/>
        </p:nvSpPr>
        <p:spPr>
          <a:xfrm>
            <a:off x="2812473" y="835299"/>
            <a:ext cx="1967345" cy="104948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solidFill>
                  <a:schemeClr val="bg1"/>
                </a:solidFill>
              </a:rPr>
              <a:t>New Population=Parent Population</a:t>
            </a:r>
            <a:endParaRPr lang="en-IN" dirty="0">
              <a:solidFill>
                <a:schemeClr val="bg1"/>
              </a:solidFill>
            </a:endParaRPr>
          </a:p>
        </p:txBody>
      </p:sp>
      <p:sp>
        <p:nvSpPr>
          <p:cNvPr id="62" name="Arrow: Right 61">
            <a:extLst>
              <a:ext uri="{FF2B5EF4-FFF2-40B4-BE49-F238E27FC236}">
                <a16:creationId xmlns:a16="http://schemas.microsoft.com/office/drawing/2014/main" id="{ED072214-9773-C930-B70B-1795A44655AC}"/>
              </a:ext>
            </a:extLst>
          </p:cNvPr>
          <p:cNvSpPr/>
          <p:nvPr/>
        </p:nvSpPr>
        <p:spPr>
          <a:xfrm rot="919942">
            <a:off x="4766287" y="1378606"/>
            <a:ext cx="2859314" cy="38446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Perform Crossover</a:t>
            </a:r>
            <a:endParaRPr lang="en-IN" b="1" dirty="0">
              <a:solidFill>
                <a:schemeClr val="bg1"/>
              </a:solidFill>
            </a:endParaRPr>
          </a:p>
        </p:txBody>
      </p:sp>
      <p:sp>
        <p:nvSpPr>
          <p:cNvPr id="63" name="TextBox 62">
            <a:extLst>
              <a:ext uri="{FF2B5EF4-FFF2-40B4-BE49-F238E27FC236}">
                <a16:creationId xmlns:a16="http://schemas.microsoft.com/office/drawing/2014/main" id="{366E2D49-23BE-063B-085C-02AAE7123B73}"/>
              </a:ext>
            </a:extLst>
          </p:cNvPr>
          <p:cNvSpPr txBox="1"/>
          <p:nvPr/>
        </p:nvSpPr>
        <p:spPr>
          <a:xfrm rot="5400000">
            <a:off x="7612335" y="3984003"/>
            <a:ext cx="1915589"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b="1" dirty="0">
                <a:solidFill>
                  <a:schemeClr val="bg1"/>
                </a:solidFill>
              </a:rPr>
              <a:t>Perform Mutation</a:t>
            </a:r>
            <a:endParaRPr lang="en-IN" b="1" dirty="0">
              <a:solidFill>
                <a:schemeClr val="bg1"/>
              </a:solidFill>
            </a:endParaRPr>
          </a:p>
        </p:txBody>
      </p:sp>
      <p:sp>
        <p:nvSpPr>
          <p:cNvPr id="65" name="Rectangle 64">
            <a:extLst>
              <a:ext uri="{FF2B5EF4-FFF2-40B4-BE49-F238E27FC236}">
                <a16:creationId xmlns:a16="http://schemas.microsoft.com/office/drawing/2014/main" id="{399F8666-1D20-B543-EF28-430B7F85E33A}"/>
              </a:ext>
            </a:extLst>
          </p:cNvPr>
          <p:cNvSpPr/>
          <p:nvPr/>
        </p:nvSpPr>
        <p:spPr>
          <a:xfrm>
            <a:off x="3069924" y="5581088"/>
            <a:ext cx="1859973" cy="104948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New Population</a:t>
            </a:r>
            <a:endParaRPr lang="en-IN" b="1" dirty="0">
              <a:solidFill>
                <a:schemeClr val="bg1"/>
              </a:solidFill>
            </a:endParaRPr>
          </a:p>
        </p:txBody>
      </p:sp>
      <p:sp>
        <p:nvSpPr>
          <p:cNvPr id="66" name="Rectangle 65">
            <a:extLst>
              <a:ext uri="{FF2B5EF4-FFF2-40B4-BE49-F238E27FC236}">
                <a16:creationId xmlns:a16="http://schemas.microsoft.com/office/drawing/2014/main" id="{37021E5D-A948-C0FC-B026-168C4A877C07}"/>
              </a:ext>
            </a:extLst>
          </p:cNvPr>
          <p:cNvSpPr/>
          <p:nvPr/>
        </p:nvSpPr>
        <p:spPr>
          <a:xfrm>
            <a:off x="3849831" y="4062845"/>
            <a:ext cx="1428751" cy="72352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Tournament Selection</a:t>
            </a:r>
            <a:endParaRPr lang="en-IN" b="1" dirty="0">
              <a:solidFill>
                <a:schemeClr val="bg1"/>
              </a:solidFill>
            </a:endParaRPr>
          </a:p>
        </p:txBody>
      </p:sp>
      <p:sp>
        <p:nvSpPr>
          <p:cNvPr id="67" name="Arrow: Right 66">
            <a:extLst>
              <a:ext uri="{FF2B5EF4-FFF2-40B4-BE49-F238E27FC236}">
                <a16:creationId xmlns:a16="http://schemas.microsoft.com/office/drawing/2014/main" id="{8D5A5F0B-B7AC-7F1C-D298-C8A9B1B96FD8}"/>
              </a:ext>
            </a:extLst>
          </p:cNvPr>
          <p:cNvSpPr/>
          <p:nvPr/>
        </p:nvSpPr>
        <p:spPr>
          <a:xfrm rot="4134840">
            <a:off x="3398486" y="2900408"/>
            <a:ext cx="2327197" cy="17198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b="1">
              <a:solidFill>
                <a:schemeClr val="bg1"/>
              </a:solidFill>
            </a:endParaRPr>
          </a:p>
        </p:txBody>
      </p:sp>
      <p:sp>
        <p:nvSpPr>
          <p:cNvPr id="68" name="Arrow: Right 67">
            <a:extLst>
              <a:ext uri="{FF2B5EF4-FFF2-40B4-BE49-F238E27FC236}">
                <a16:creationId xmlns:a16="http://schemas.microsoft.com/office/drawing/2014/main" id="{FD8B73D4-4404-1FA0-EBA2-1430FC5D88AE}"/>
              </a:ext>
            </a:extLst>
          </p:cNvPr>
          <p:cNvSpPr/>
          <p:nvPr/>
        </p:nvSpPr>
        <p:spPr>
          <a:xfrm rot="12902145">
            <a:off x="4998647" y="5284010"/>
            <a:ext cx="3064884" cy="22465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b="1">
              <a:solidFill>
                <a:schemeClr val="bg1"/>
              </a:solidFill>
            </a:endParaRPr>
          </a:p>
        </p:txBody>
      </p:sp>
      <p:sp>
        <p:nvSpPr>
          <p:cNvPr id="69" name="Arrow: Right 68">
            <a:extLst>
              <a:ext uri="{FF2B5EF4-FFF2-40B4-BE49-F238E27FC236}">
                <a16:creationId xmlns:a16="http://schemas.microsoft.com/office/drawing/2014/main" id="{E3132AFB-3938-1C55-2DD2-31536FB221B2}"/>
              </a:ext>
            </a:extLst>
          </p:cNvPr>
          <p:cNvSpPr/>
          <p:nvPr/>
        </p:nvSpPr>
        <p:spPr>
          <a:xfrm rot="7437088">
            <a:off x="3963432" y="5099696"/>
            <a:ext cx="876935" cy="132178"/>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b="1">
              <a:solidFill>
                <a:schemeClr val="bg1"/>
              </a:solidFill>
            </a:endParaRPr>
          </a:p>
        </p:txBody>
      </p:sp>
      <p:cxnSp>
        <p:nvCxnSpPr>
          <p:cNvPr id="70" name="Connector: Curved 69">
            <a:extLst>
              <a:ext uri="{FF2B5EF4-FFF2-40B4-BE49-F238E27FC236}">
                <a16:creationId xmlns:a16="http://schemas.microsoft.com/office/drawing/2014/main" id="{759B7161-56F2-09A9-30D6-ED6B1FC29FCC}"/>
              </a:ext>
            </a:extLst>
          </p:cNvPr>
          <p:cNvCxnSpPr>
            <a:stCxn id="65" idx="1"/>
            <a:endCxn id="61" idx="2"/>
          </p:cNvCxnSpPr>
          <p:nvPr/>
        </p:nvCxnSpPr>
        <p:spPr>
          <a:xfrm rot="10800000" flipH="1">
            <a:off x="3069924" y="1884781"/>
            <a:ext cx="726222" cy="4221048"/>
          </a:xfrm>
          <a:prstGeom prst="curvedConnector4">
            <a:avLst>
              <a:gd name="adj1" fmla="val -31478"/>
              <a:gd name="adj2" fmla="val 56216"/>
            </a:avLst>
          </a:prstGeom>
          <a:ln>
            <a:tailEnd type="triangle"/>
          </a:ln>
        </p:spPr>
        <p:style>
          <a:lnRef idx="3">
            <a:schemeClr val="accent2"/>
          </a:lnRef>
          <a:fillRef idx="0">
            <a:schemeClr val="accent2"/>
          </a:fillRef>
          <a:effectRef idx="2">
            <a:schemeClr val="accent2"/>
          </a:effectRef>
          <a:fontRef idx="minor">
            <a:schemeClr val="tx1"/>
          </a:fontRef>
        </p:style>
      </p:cxnSp>
      <p:sp>
        <p:nvSpPr>
          <p:cNvPr id="71" name="Rectangle 70">
            <a:extLst>
              <a:ext uri="{FF2B5EF4-FFF2-40B4-BE49-F238E27FC236}">
                <a16:creationId xmlns:a16="http://schemas.microsoft.com/office/drawing/2014/main" id="{41F7CDB1-A839-A537-5FE5-747A7CBAA76D}"/>
              </a:ext>
            </a:extLst>
          </p:cNvPr>
          <p:cNvSpPr/>
          <p:nvPr/>
        </p:nvSpPr>
        <p:spPr>
          <a:xfrm>
            <a:off x="7592291" y="1657351"/>
            <a:ext cx="1859973" cy="104948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Crossed Over Population</a:t>
            </a:r>
            <a:endParaRPr lang="en-IN" b="1" dirty="0">
              <a:solidFill>
                <a:schemeClr val="bg1"/>
              </a:solidFill>
            </a:endParaRPr>
          </a:p>
        </p:txBody>
      </p:sp>
      <p:sp>
        <p:nvSpPr>
          <p:cNvPr id="72" name="Rectangle 71">
            <a:extLst>
              <a:ext uri="{FF2B5EF4-FFF2-40B4-BE49-F238E27FC236}">
                <a16:creationId xmlns:a16="http://schemas.microsoft.com/office/drawing/2014/main" id="{E1ADBC4F-54FF-B165-CB23-80B24760D14C}"/>
              </a:ext>
            </a:extLst>
          </p:cNvPr>
          <p:cNvSpPr/>
          <p:nvPr/>
        </p:nvSpPr>
        <p:spPr>
          <a:xfrm>
            <a:off x="7850332" y="5434447"/>
            <a:ext cx="1967344" cy="131099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Mutated-Crossed Over Parent Population=Aka CHILD POPULATION!</a:t>
            </a:r>
            <a:endParaRPr lang="en-IN" b="1" dirty="0">
              <a:solidFill>
                <a:schemeClr val="bg1"/>
              </a:solidFill>
            </a:endParaRPr>
          </a:p>
        </p:txBody>
      </p:sp>
      <p:sp>
        <p:nvSpPr>
          <p:cNvPr id="73" name="TextBox 72">
            <a:extLst>
              <a:ext uri="{FF2B5EF4-FFF2-40B4-BE49-F238E27FC236}">
                <a16:creationId xmlns:a16="http://schemas.microsoft.com/office/drawing/2014/main" id="{3A069794-B75A-BB04-F24E-9DFBFBB82CB5}"/>
              </a:ext>
            </a:extLst>
          </p:cNvPr>
          <p:cNvSpPr txBox="1"/>
          <p:nvPr/>
        </p:nvSpPr>
        <p:spPr>
          <a:xfrm rot="5400000">
            <a:off x="7612335" y="3984004"/>
            <a:ext cx="1915589"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b="1" dirty="0">
                <a:solidFill>
                  <a:schemeClr val="bg1"/>
                </a:solidFill>
              </a:rPr>
              <a:t>Perform Mutation</a:t>
            </a:r>
            <a:endParaRPr lang="en-IN" b="1" dirty="0">
              <a:solidFill>
                <a:schemeClr val="bg1"/>
              </a:solidFill>
            </a:endParaRPr>
          </a:p>
        </p:txBody>
      </p:sp>
      <p:sp>
        <p:nvSpPr>
          <p:cNvPr id="74" name="Arrow: Down 73">
            <a:extLst>
              <a:ext uri="{FF2B5EF4-FFF2-40B4-BE49-F238E27FC236}">
                <a16:creationId xmlns:a16="http://schemas.microsoft.com/office/drawing/2014/main" id="{1BF59D0E-2C45-E65F-F96B-26B0E7BEE8F6}"/>
              </a:ext>
            </a:extLst>
          </p:cNvPr>
          <p:cNvSpPr/>
          <p:nvPr/>
        </p:nvSpPr>
        <p:spPr>
          <a:xfrm>
            <a:off x="8385463" y="2706832"/>
            <a:ext cx="363681" cy="2727614"/>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b="1">
              <a:solidFill>
                <a:schemeClr val="bg1"/>
              </a:solidFill>
            </a:endParaRPr>
          </a:p>
        </p:txBody>
      </p:sp>
      <p:sp>
        <p:nvSpPr>
          <p:cNvPr id="75" name="Rectangle 74">
            <a:extLst>
              <a:ext uri="{FF2B5EF4-FFF2-40B4-BE49-F238E27FC236}">
                <a16:creationId xmlns:a16="http://schemas.microsoft.com/office/drawing/2014/main" id="{C92490EB-68A6-7FAF-5690-B8D8DCDEB3D1}"/>
              </a:ext>
            </a:extLst>
          </p:cNvPr>
          <p:cNvSpPr/>
          <p:nvPr/>
        </p:nvSpPr>
        <p:spPr>
          <a:xfrm>
            <a:off x="3849830" y="4062845"/>
            <a:ext cx="1428751" cy="72352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Tournament Selection</a:t>
            </a:r>
            <a:endParaRPr lang="en-IN" b="1" dirty="0">
              <a:solidFill>
                <a:schemeClr val="bg1"/>
              </a:solidFill>
            </a:endParaRPr>
          </a:p>
        </p:txBody>
      </p:sp>
      <p:sp>
        <p:nvSpPr>
          <p:cNvPr id="76" name="Arrow: Right 75">
            <a:extLst>
              <a:ext uri="{FF2B5EF4-FFF2-40B4-BE49-F238E27FC236}">
                <a16:creationId xmlns:a16="http://schemas.microsoft.com/office/drawing/2014/main" id="{F8B3B2DD-4DE8-7503-5D85-D7AA115815E0}"/>
              </a:ext>
            </a:extLst>
          </p:cNvPr>
          <p:cNvSpPr/>
          <p:nvPr/>
        </p:nvSpPr>
        <p:spPr>
          <a:xfrm rot="4134840">
            <a:off x="3398485" y="2900408"/>
            <a:ext cx="2327197" cy="17198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b="1">
              <a:solidFill>
                <a:schemeClr val="bg1"/>
              </a:solidFill>
            </a:endParaRPr>
          </a:p>
        </p:txBody>
      </p:sp>
      <p:sp>
        <p:nvSpPr>
          <p:cNvPr id="77" name="Rectangle 76">
            <a:extLst>
              <a:ext uri="{FF2B5EF4-FFF2-40B4-BE49-F238E27FC236}">
                <a16:creationId xmlns:a16="http://schemas.microsoft.com/office/drawing/2014/main" id="{904E64DE-5141-99A9-B80C-0C8ECED8E1DB}"/>
              </a:ext>
            </a:extLst>
          </p:cNvPr>
          <p:cNvSpPr/>
          <p:nvPr/>
        </p:nvSpPr>
        <p:spPr>
          <a:xfrm>
            <a:off x="7592290" y="1657351"/>
            <a:ext cx="1859973" cy="104948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Crossed Over Population</a:t>
            </a:r>
            <a:endParaRPr lang="en-IN" b="1" dirty="0">
              <a:solidFill>
                <a:schemeClr val="bg1"/>
              </a:solidFill>
            </a:endParaRPr>
          </a:p>
        </p:txBody>
      </p:sp>
      <p:sp>
        <p:nvSpPr>
          <p:cNvPr id="78" name="Rectangle 77">
            <a:extLst>
              <a:ext uri="{FF2B5EF4-FFF2-40B4-BE49-F238E27FC236}">
                <a16:creationId xmlns:a16="http://schemas.microsoft.com/office/drawing/2014/main" id="{676F0DBC-9686-D09C-67EF-4DB34A1195C7}"/>
              </a:ext>
            </a:extLst>
          </p:cNvPr>
          <p:cNvSpPr/>
          <p:nvPr/>
        </p:nvSpPr>
        <p:spPr>
          <a:xfrm>
            <a:off x="7850331" y="5434447"/>
            <a:ext cx="1967344" cy="131099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Mutated-Crossed Over Parent Population=Aka CHILD POPULATION!</a:t>
            </a:r>
            <a:endParaRPr lang="en-IN" b="1" dirty="0">
              <a:solidFill>
                <a:schemeClr val="bg1"/>
              </a:solidFill>
            </a:endParaRPr>
          </a:p>
        </p:txBody>
      </p:sp>
      <p:sp>
        <p:nvSpPr>
          <p:cNvPr id="79" name="TextBox 78">
            <a:extLst>
              <a:ext uri="{FF2B5EF4-FFF2-40B4-BE49-F238E27FC236}">
                <a16:creationId xmlns:a16="http://schemas.microsoft.com/office/drawing/2014/main" id="{18A0327A-35AB-DF70-606C-3BB5BCF4A479}"/>
              </a:ext>
            </a:extLst>
          </p:cNvPr>
          <p:cNvSpPr txBox="1"/>
          <p:nvPr/>
        </p:nvSpPr>
        <p:spPr>
          <a:xfrm rot="5400000">
            <a:off x="7612334" y="3984004"/>
            <a:ext cx="1915589"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b="1" dirty="0">
                <a:solidFill>
                  <a:schemeClr val="bg1"/>
                </a:solidFill>
              </a:rPr>
              <a:t>Perform Mutation</a:t>
            </a:r>
            <a:endParaRPr lang="en-IN" b="1" dirty="0">
              <a:solidFill>
                <a:schemeClr val="bg1"/>
              </a:solidFill>
            </a:endParaRPr>
          </a:p>
        </p:txBody>
      </p:sp>
      <p:sp>
        <p:nvSpPr>
          <p:cNvPr id="80" name="Arrow: Right 79">
            <a:extLst>
              <a:ext uri="{FF2B5EF4-FFF2-40B4-BE49-F238E27FC236}">
                <a16:creationId xmlns:a16="http://schemas.microsoft.com/office/drawing/2014/main" id="{D0F0DA9F-CB21-0551-40B6-A350CD31537F}"/>
              </a:ext>
            </a:extLst>
          </p:cNvPr>
          <p:cNvSpPr/>
          <p:nvPr/>
        </p:nvSpPr>
        <p:spPr>
          <a:xfrm rot="12902145">
            <a:off x="4998646" y="5284011"/>
            <a:ext cx="3064884" cy="22465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b="1">
              <a:solidFill>
                <a:schemeClr val="bg1"/>
              </a:solidFill>
            </a:endParaRPr>
          </a:p>
        </p:txBody>
      </p:sp>
      <p:sp>
        <p:nvSpPr>
          <p:cNvPr id="81" name="Arrow: Down 80">
            <a:extLst>
              <a:ext uri="{FF2B5EF4-FFF2-40B4-BE49-F238E27FC236}">
                <a16:creationId xmlns:a16="http://schemas.microsoft.com/office/drawing/2014/main" id="{0DE83CB4-3B48-E316-186E-89E084196511}"/>
              </a:ext>
            </a:extLst>
          </p:cNvPr>
          <p:cNvSpPr/>
          <p:nvPr/>
        </p:nvSpPr>
        <p:spPr>
          <a:xfrm>
            <a:off x="8393937" y="2699038"/>
            <a:ext cx="363681" cy="2727614"/>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b="1">
              <a:solidFill>
                <a:schemeClr val="bg1"/>
              </a:solidFill>
            </a:endParaRPr>
          </a:p>
        </p:txBody>
      </p:sp>
      <p:sp>
        <p:nvSpPr>
          <p:cNvPr id="82" name="Rectangle 81">
            <a:extLst>
              <a:ext uri="{FF2B5EF4-FFF2-40B4-BE49-F238E27FC236}">
                <a16:creationId xmlns:a16="http://schemas.microsoft.com/office/drawing/2014/main" id="{1218E636-464D-69A5-EEFF-CDA104F34C89}"/>
              </a:ext>
            </a:extLst>
          </p:cNvPr>
          <p:cNvSpPr/>
          <p:nvPr/>
        </p:nvSpPr>
        <p:spPr>
          <a:xfrm>
            <a:off x="3849829" y="4062846"/>
            <a:ext cx="1428751" cy="72352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Tournament Selection</a:t>
            </a:r>
            <a:endParaRPr lang="en-IN" b="1" dirty="0">
              <a:solidFill>
                <a:schemeClr val="bg1"/>
              </a:solidFill>
            </a:endParaRPr>
          </a:p>
        </p:txBody>
      </p:sp>
      <p:sp>
        <p:nvSpPr>
          <p:cNvPr id="83" name="Arrow: Right 82">
            <a:extLst>
              <a:ext uri="{FF2B5EF4-FFF2-40B4-BE49-F238E27FC236}">
                <a16:creationId xmlns:a16="http://schemas.microsoft.com/office/drawing/2014/main" id="{2C5AA239-9855-F92B-6355-AD7B49A5F6C5}"/>
              </a:ext>
            </a:extLst>
          </p:cNvPr>
          <p:cNvSpPr/>
          <p:nvPr/>
        </p:nvSpPr>
        <p:spPr>
          <a:xfrm rot="4134840">
            <a:off x="3398484" y="2900409"/>
            <a:ext cx="2327197" cy="17198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b="1">
              <a:solidFill>
                <a:schemeClr val="bg1"/>
              </a:solidFill>
            </a:endParaRPr>
          </a:p>
        </p:txBody>
      </p:sp>
      <p:sp>
        <p:nvSpPr>
          <p:cNvPr id="84" name="Rectangle 83">
            <a:extLst>
              <a:ext uri="{FF2B5EF4-FFF2-40B4-BE49-F238E27FC236}">
                <a16:creationId xmlns:a16="http://schemas.microsoft.com/office/drawing/2014/main" id="{AD977815-71F8-B71B-1F1D-183E5D65F387}"/>
              </a:ext>
            </a:extLst>
          </p:cNvPr>
          <p:cNvSpPr/>
          <p:nvPr/>
        </p:nvSpPr>
        <p:spPr>
          <a:xfrm>
            <a:off x="7592289" y="1657352"/>
            <a:ext cx="1859973" cy="104948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Crossed Over Population</a:t>
            </a:r>
            <a:endParaRPr lang="en-IN" b="1" dirty="0">
              <a:solidFill>
                <a:schemeClr val="bg1"/>
              </a:solidFill>
            </a:endParaRPr>
          </a:p>
        </p:txBody>
      </p:sp>
      <p:sp>
        <p:nvSpPr>
          <p:cNvPr id="85" name="Rectangle 84">
            <a:extLst>
              <a:ext uri="{FF2B5EF4-FFF2-40B4-BE49-F238E27FC236}">
                <a16:creationId xmlns:a16="http://schemas.microsoft.com/office/drawing/2014/main" id="{10466F28-4746-A7E2-AF5D-409BBB8275E9}"/>
              </a:ext>
            </a:extLst>
          </p:cNvPr>
          <p:cNvSpPr/>
          <p:nvPr/>
        </p:nvSpPr>
        <p:spPr>
          <a:xfrm>
            <a:off x="7850330" y="5434448"/>
            <a:ext cx="1967344" cy="131099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Mutated-Crossed Over Parent Population=Aka CHILD POPULATION!</a:t>
            </a:r>
            <a:endParaRPr lang="en-IN" b="1" dirty="0">
              <a:solidFill>
                <a:schemeClr val="bg1"/>
              </a:solidFill>
            </a:endParaRPr>
          </a:p>
        </p:txBody>
      </p:sp>
      <p:sp>
        <p:nvSpPr>
          <p:cNvPr id="86" name="TextBox 85">
            <a:extLst>
              <a:ext uri="{FF2B5EF4-FFF2-40B4-BE49-F238E27FC236}">
                <a16:creationId xmlns:a16="http://schemas.microsoft.com/office/drawing/2014/main" id="{23A9DB89-0DA1-3D1F-7F78-DA061A3297E5}"/>
              </a:ext>
            </a:extLst>
          </p:cNvPr>
          <p:cNvSpPr txBox="1"/>
          <p:nvPr/>
        </p:nvSpPr>
        <p:spPr>
          <a:xfrm rot="5400000">
            <a:off x="7612333" y="3984005"/>
            <a:ext cx="1915589"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b="1" dirty="0">
                <a:solidFill>
                  <a:schemeClr val="bg1"/>
                </a:solidFill>
              </a:rPr>
              <a:t>Perform Mutation</a:t>
            </a:r>
            <a:endParaRPr lang="en-IN" b="1" dirty="0">
              <a:solidFill>
                <a:schemeClr val="bg1"/>
              </a:solidFill>
            </a:endParaRPr>
          </a:p>
        </p:txBody>
      </p:sp>
      <p:cxnSp>
        <p:nvCxnSpPr>
          <p:cNvPr id="87" name="Connector: Curved 86">
            <a:extLst>
              <a:ext uri="{FF2B5EF4-FFF2-40B4-BE49-F238E27FC236}">
                <a16:creationId xmlns:a16="http://schemas.microsoft.com/office/drawing/2014/main" id="{68078C07-A6F6-572B-16FD-61D90E54DA0D}"/>
              </a:ext>
            </a:extLst>
          </p:cNvPr>
          <p:cNvCxnSpPr/>
          <p:nvPr/>
        </p:nvCxnSpPr>
        <p:spPr>
          <a:xfrm rot="5400000" flipH="1" flipV="1">
            <a:off x="1325123" y="923341"/>
            <a:ext cx="1019478" cy="1809749"/>
          </a:xfrm>
          <a:prstGeom prst="curvedConnector2">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89796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1491-8279-8B8C-B0DD-11A1294F5986}"/>
              </a:ext>
            </a:extLst>
          </p:cNvPr>
          <p:cNvSpPr>
            <a:spLocks noGrp="1"/>
          </p:cNvSpPr>
          <p:nvPr>
            <p:ph type="title"/>
          </p:nvPr>
        </p:nvSpPr>
        <p:spPr>
          <a:xfrm>
            <a:off x="838200" y="2766218"/>
            <a:ext cx="10515600" cy="1325563"/>
          </a:xfrm>
        </p:spPr>
        <p:txBody>
          <a:bodyPr/>
          <a:lstStyle/>
          <a:p>
            <a:pPr algn="ctr"/>
            <a:r>
              <a:rPr lang="en-US" dirty="0"/>
              <a:t>4. Random Initialization of Population for the EC algorithm</a:t>
            </a:r>
            <a:endParaRPr lang="en-IN" dirty="0"/>
          </a:p>
        </p:txBody>
      </p:sp>
    </p:spTree>
    <p:extLst>
      <p:ext uri="{BB962C8B-B14F-4D97-AF65-F5344CB8AC3E}">
        <p14:creationId xmlns:p14="http://schemas.microsoft.com/office/powerpoint/2010/main" val="2803076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69879-FD45-2654-1AA5-1C3B95329926}"/>
              </a:ext>
            </a:extLst>
          </p:cNvPr>
          <p:cNvSpPr>
            <a:spLocks noGrp="1"/>
          </p:cNvSpPr>
          <p:nvPr>
            <p:ph type="title"/>
          </p:nvPr>
        </p:nvSpPr>
        <p:spPr>
          <a:xfrm>
            <a:off x="0" y="-351155"/>
            <a:ext cx="10515600" cy="1325563"/>
          </a:xfrm>
        </p:spPr>
        <p:txBody>
          <a:bodyPr/>
          <a:lstStyle/>
          <a:p>
            <a:r>
              <a:rPr lang="en-US" dirty="0"/>
              <a:t>For GA</a:t>
            </a:r>
            <a:endParaRPr lang="en-IN" dirty="0"/>
          </a:p>
        </p:txBody>
      </p:sp>
      <p:graphicFrame>
        <p:nvGraphicFramePr>
          <p:cNvPr id="3" name="Diagram 2">
            <a:extLst>
              <a:ext uri="{FF2B5EF4-FFF2-40B4-BE49-F238E27FC236}">
                <a16:creationId xmlns:a16="http://schemas.microsoft.com/office/drawing/2014/main" id="{95CAB2C0-031F-F489-494A-72AC151C750C}"/>
              </a:ext>
            </a:extLst>
          </p:cNvPr>
          <p:cNvGraphicFramePr/>
          <p:nvPr>
            <p:extLst>
              <p:ext uri="{D42A27DB-BD31-4B8C-83A1-F6EECF244321}">
                <p14:modId xmlns:p14="http://schemas.microsoft.com/office/powerpoint/2010/main" val="2478457018"/>
              </p:ext>
            </p:extLst>
          </p:nvPr>
        </p:nvGraphicFramePr>
        <p:xfrm>
          <a:off x="0" y="841586"/>
          <a:ext cx="1161288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1640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FA22-E79D-504B-0AC5-DBB5791978BE}"/>
              </a:ext>
            </a:extLst>
          </p:cNvPr>
          <p:cNvSpPr>
            <a:spLocks noGrp="1"/>
          </p:cNvSpPr>
          <p:nvPr>
            <p:ph type="title"/>
          </p:nvPr>
        </p:nvSpPr>
        <p:spPr>
          <a:xfrm>
            <a:off x="838200" y="292442"/>
            <a:ext cx="10515600" cy="310284"/>
          </a:xfrm>
        </p:spPr>
        <p:txBody>
          <a:bodyPr>
            <a:noAutofit/>
          </a:bodyPr>
          <a:lstStyle/>
          <a:p>
            <a:r>
              <a:rPr lang="en-US" sz="3000" dirty="0"/>
              <a:t>What does population initialization mean? How does a population look like??</a:t>
            </a:r>
            <a:endParaRPr lang="en-IN" sz="3000" dirty="0"/>
          </a:p>
        </p:txBody>
      </p:sp>
      <p:sp>
        <p:nvSpPr>
          <p:cNvPr id="3" name="Rectangle 2">
            <a:extLst>
              <a:ext uri="{FF2B5EF4-FFF2-40B4-BE49-F238E27FC236}">
                <a16:creationId xmlns:a16="http://schemas.microsoft.com/office/drawing/2014/main" id="{2A87B192-CF64-C627-F8F6-58DB4DB7A72B}"/>
              </a:ext>
            </a:extLst>
          </p:cNvPr>
          <p:cNvSpPr/>
          <p:nvPr/>
        </p:nvSpPr>
        <p:spPr>
          <a:xfrm>
            <a:off x="2493818" y="1111827"/>
            <a:ext cx="3044536" cy="547600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D4CBDAB-5E47-A731-C754-4367CAA8E52A}"/>
              </a:ext>
            </a:extLst>
          </p:cNvPr>
          <p:cNvSpPr/>
          <p:nvPr/>
        </p:nvSpPr>
        <p:spPr>
          <a:xfrm>
            <a:off x="2753591" y="1422111"/>
            <a:ext cx="2524991" cy="292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1</a:t>
            </a:r>
            <a:endParaRPr lang="en-IN" dirty="0"/>
          </a:p>
        </p:txBody>
      </p:sp>
      <p:sp>
        <p:nvSpPr>
          <p:cNvPr id="5" name="Rectangle 4">
            <a:extLst>
              <a:ext uri="{FF2B5EF4-FFF2-40B4-BE49-F238E27FC236}">
                <a16:creationId xmlns:a16="http://schemas.microsoft.com/office/drawing/2014/main" id="{634FBE20-93FD-D67A-83ED-252D53D00C88}"/>
              </a:ext>
            </a:extLst>
          </p:cNvPr>
          <p:cNvSpPr/>
          <p:nvPr/>
        </p:nvSpPr>
        <p:spPr>
          <a:xfrm>
            <a:off x="2753591" y="1878589"/>
            <a:ext cx="2524991" cy="292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2</a:t>
            </a:r>
            <a:endParaRPr lang="en-IN" dirty="0"/>
          </a:p>
        </p:txBody>
      </p:sp>
      <p:sp>
        <p:nvSpPr>
          <p:cNvPr id="6" name="Rectangle 5">
            <a:extLst>
              <a:ext uri="{FF2B5EF4-FFF2-40B4-BE49-F238E27FC236}">
                <a16:creationId xmlns:a16="http://schemas.microsoft.com/office/drawing/2014/main" id="{1C3AF3D9-1D80-8F8C-71C5-08DABC4EFC39}"/>
              </a:ext>
            </a:extLst>
          </p:cNvPr>
          <p:cNvSpPr/>
          <p:nvPr/>
        </p:nvSpPr>
        <p:spPr>
          <a:xfrm>
            <a:off x="2748392" y="4562043"/>
            <a:ext cx="2524991" cy="292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7</a:t>
            </a:r>
            <a:endParaRPr lang="en-IN" dirty="0"/>
          </a:p>
        </p:txBody>
      </p:sp>
      <p:sp>
        <p:nvSpPr>
          <p:cNvPr id="7" name="Rectangle 6">
            <a:extLst>
              <a:ext uri="{FF2B5EF4-FFF2-40B4-BE49-F238E27FC236}">
                <a16:creationId xmlns:a16="http://schemas.microsoft.com/office/drawing/2014/main" id="{29815E35-7B1F-0C9E-B849-55BA344484A7}"/>
              </a:ext>
            </a:extLst>
          </p:cNvPr>
          <p:cNvSpPr/>
          <p:nvPr/>
        </p:nvSpPr>
        <p:spPr>
          <a:xfrm>
            <a:off x="2748393" y="5471319"/>
            <a:ext cx="2524991" cy="292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9</a:t>
            </a:r>
            <a:endParaRPr lang="en-IN" dirty="0"/>
          </a:p>
        </p:txBody>
      </p:sp>
      <p:sp>
        <p:nvSpPr>
          <p:cNvPr id="8" name="Rectangle 7">
            <a:extLst>
              <a:ext uri="{FF2B5EF4-FFF2-40B4-BE49-F238E27FC236}">
                <a16:creationId xmlns:a16="http://schemas.microsoft.com/office/drawing/2014/main" id="{393CCD7F-D6F0-68CA-590D-8DCC9F62E4EA}"/>
              </a:ext>
            </a:extLst>
          </p:cNvPr>
          <p:cNvSpPr/>
          <p:nvPr/>
        </p:nvSpPr>
        <p:spPr>
          <a:xfrm>
            <a:off x="2748393" y="5008635"/>
            <a:ext cx="2524991" cy="292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8</a:t>
            </a:r>
            <a:endParaRPr lang="en-IN" dirty="0"/>
          </a:p>
        </p:txBody>
      </p:sp>
      <p:sp>
        <p:nvSpPr>
          <p:cNvPr id="9" name="Rectangle 8">
            <a:extLst>
              <a:ext uri="{FF2B5EF4-FFF2-40B4-BE49-F238E27FC236}">
                <a16:creationId xmlns:a16="http://schemas.microsoft.com/office/drawing/2014/main" id="{805AF2EE-C87D-6115-4FC9-995FBC2EB49E}"/>
              </a:ext>
            </a:extLst>
          </p:cNvPr>
          <p:cNvSpPr/>
          <p:nvPr/>
        </p:nvSpPr>
        <p:spPr>
          <a:xfrm>
            <a:off x="2753590" y="5917911"/>
            <a:ext cx="2524991" cy="292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10</a:t>
            </a:r>
            <a:endParaRPr lang="en-IN" dirty="0"/>
          </a:p>
        </p:txBody>
      </p:sp>
      <p:sp>
        <p:nvSpPr>
          <p:cNvPr id="10" name="Rectangle 9">
            <a:extLst>
              <a:ext uri="{FF2B5EF4-FFF2-40B4-BE49-F238E27FC236}">
                <a16:creationId xmlns:a16="http://schemas.microsoft.com/office/drawing/2014/main" id="{E7689155-9125-66BA-0E24-297A0BE46ED5}"/>
              </a:ext>
            </a:extLst>
          </p:cNvPr>
          <p:cNvSpPr/>
          <p:nvPr/>
        </p:nvSpPr>
        <p:spPr>
          <a:xfrm>
            <a:off x="2748392" y="3466073"/>
            <a:ext cx="2524991" cy="292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5</a:t>
            </a:r>
            <a:endParaRPr lang="en-IN" dirty="0"/>
          </a:p>
        </p:txBody>
      </p:sp>
      <p:sp>
        <p:nvSpPr>
          <p:cNvPr id="11" name="Rectangle 10">
            <a:extLst>
              <a:ext uri="{FF2B5EF4-FFF2-40B4-BE49-F238E27FC236}">
                <a16:creationId xmlns:a16="http://schemas.microsoft.com/office/drawing/2014/main" id="{200F10A7-277A-5FED-5ED7-2A238C36EC71}"/>
              </a:ext>
            </a:extLst>
          </p:cNvPr>
          <p:cNvSpPr/>
          <p:nvPr/>
        </p:nvSpPr>
        <p:spPr>
          <a:xfrm>
            <a:off x="2748392" y="4046358"/>
            <a:ext cx="2524991" cy="292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6</a:t>
            </a:r>
            <a:endParaRPr lang="en-IN" dirty="0"/>
          </a:p>
        </p:txBody>
      </p:sp>
      <p:sp>
        <p:nvSpPr>
          <p:cNvPr id="12" name="Rectangle 11">
            <a:extLst>
              <a:ext uri="{FF2B5EF4-FFF2-40B4-BE49-F238E27FC236}">
                <a16:creationId xmlns:a16="http://schemas.microsoft.com/office/drawing/2014/main" id="{5834A37D-524C-52FF-2799-8CACC71A24D7}"/>
              </a:ext>
            </a:extLst>
          </p:cNvPr>
          <p:cNvSpPr/>
          <p:nvPr/>
        </p:nvSpPr>
        <p:spPr>
          <a:xfrm>
            <a:off x="2748392" y="2408687"/>
            <a:ext cx="2524991" cy="292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3</a:t>
            </a:r>
            <a:endParaRPr lang="en-IN" dirty="0"/>
          </a:p>
        </p:txBody>
      </p:sp>
      <p:sp>
        <p:nvSpPr>
          <p:cNvPr id="13" name="Rectangle 12">
            <a:extLst>
              <a:ext uri="{FF2B5EF4-FFF2-40B4-BE49-F238E27FC236}">
                <a16:creationId xmlns:a16="http://schemas.microsoft.com/office/drawing/2014/main" id="{D118CA8C-FA21-F1ED-69D1-A6EB4AEEAD06}"/>
              </a:ext>
            </a:extLst>
          </p:cNvPr>
          <p:cNvSpPr/>
          <p:nvPr/>
        </p:nvSpPr>
        <p:spPr>
          <a:xfrm>
            <a:off x="2748392" y="2891485"/>
            <a:ext cx="2524991" cy="292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4</a:t>
            </a:r>
            <a:endParaRPr lang="en-IN" dirty="0"/>
          </a:p>
        </p:txBody>
      </p:sp>
      <p:sp>
        <p:nvSpPr>
          <p:cNvPr id="14" name="Rectangle 13">
            <a:extLst>
              <a:ext uri="{FF2B5EF4-FFF2-40B4-BE49-F238E27FC236}">
                <a16:creationId xmlns:a16="http://schemas.microsoft.com/office/drawing/2014/main" id="{6174A1D8-89DC-E54C-5874-38BDB09D7554}"/>
              </a:ext>
            </a:extLst>
          </p:cNvPr>
          <p:cNvSpPr/>
          <p:nvPr/>
        </p:nvSpPr>
        <p:spPr>
          <a:xfrm>
            <a:off x="2748392" y="607813"/>
            <a:ext cx="2524991" cy="292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GA Population Format</a:t>
            </a:r>
            <a:endParaRPr lang="en-IN" dirty="0"/>
          </a:p>
        </p:txBody>
      </p:sp>
      <p:sp>
        <p:nvSpPr>
          <p:cNvPr id="15" name="Rectangle 14">
            <a:extLst>
              <a:ext uri="{FF2B5EF4-FFF2-40B4-BE49-F238E27FC236}">
                <a16:creationId xmlns:a16="http://schemas.microsoft.com/office/drawing/2014/main" id="{23FAED83-9DD4-FBC3-C3D3-45927FA7A857}"/>
              </a:ext>
            </a:extLst>
          </p:cNvPr>
          <p:cNvSpPr/>
          <p:nvPr/>
        </p:nvSpPr>
        <p:spPr>
          <a:xfrm>
            <a:off x="415636" y="1579418"/>
            <a:ext cx="1950895" cy="971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Initialized Population</a:t>
            </a:r>
            <a:endParaRPr lang="en-IN" dirty="0"/>
          </a:p>
        </p:txBody>
      </p:sp>
      <p:sp>
        <p:nvSpPr>
          <p:cNvPr id="17" name="Rectangle 16">
            <a:extLst>
              <a:ext uri="{FF2B5EF4-FFF2-40B4-BE49-F238E27FC236}">
                <a16:creationId xmlns:a16="http://schemas.microsoft.com/office/drawing/2014/main" id="{CCDE3127-5D92-26E6-3B35-ED67400740FF}"/>
              </a:ext>
            </a:extLst>
          </p:cNvPr>
          <p:cNvSpPr/>
          <p:nvPr/>
        </p:nvSpPr>
        <p:spPr>
          <a:xfrm>
            <a:off x="415635" y="4522635"/>
            <a:ext cx="1950895" cy="971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Updated Population</a:t>
            </a:r>
            <a:endParaRPr lang="en-IN" dirty="0"/>
          </a:p>
        </p:txBody>
      </p:sp>
      <p:cxnSp>
        <p:nvCxnSpPr>
          <p:cNvPr id="19" name="Connector: Curved 18">
            <a:extLst>
              <a:ext uri="{FF2B5EF4-FFF2-40B4-BE49-F238E27FC236}">
                <a16:creationId xmlns:a16="http://schemas.microsoft.com/office/drawing/2014/main" id="{E66A53EE-E7C5-C4FC-042E-B553B5DFA046}"/>
              </a:ext>
            </a:extLst>
          </p:cNvPr>
          <p:cNvCxnSpPr>
            <a:stCxn id="17" idx="0"/>
            <a:endCxn id="3" idx="1"/>
          </p:cNvCxnSpPr>
          <p:nvPr/>
        </p:nvCxnSpPr>
        <p:spPr>
          <a:xfrm rot="5400000" flipH="1" flipV="1">
            <a:off x="1606049" y="3634867"/>
            <a:ext cx="672803" cy="110273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80035E00-05B5-1D3D-1D71-1E6D3F077C80}"/>
              </a:ext>
            </a:extLst>
          </p:cNvPr>
          <p:cNvCxnSpPr>
            <a:stCxn id="15" idx="2"/>
            <a:endCxn id="3" idx="1"/>
          </p:cNvCxnSpPr>
          <p:nvPr/>
        </p:nvCxnSpPr>
        <p:spPr>
          <a:xfrm rot="16200000" flipH="1">
            <a:off x="1293244" y="2649257"/>
            <a:ext cx="1298415" cy="11027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AB21DD9-4106-A5E7-15A3-7C0D81CECC43}"/>
              </a:ext>
            </a:extLst>
          </p:cNvPr>
          <p:cNvSpPr/>
          <p:nvPr/>
        </p:nvSpPr>
        <p:spPr>
          <a:xfrm>
            <a:off x="7452010" y="503880"/>
            <a:ext cx="4492430" cy="195531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C75D1040-C7DB-7F69-78DB-6E114F6CC7A2}"/>
              </a:ext>
            </a:extLst>
          </p:cNvPr>
          <p:cNvPicPr>
            <a:picLocks noChangeAspect="1"/>
          </p:cNvPicPr>
          <p:nvPr/>
        </p:nvPicPr>
        <p:blipFill>
          <a:blip r:embed="rId2"/>
          <a:stretch>
            <a:fillRect/>
          </a:stretch>
        </p:blipFill>
        <p:spPr>
          <a:xfrm>
            <a:off x="10305161" y="1025210"/>
            <a:ext cx="1559854" cy="1433987"/>
          </a:xfrm>
          <a:prstGeom prst="rect">
            <a:avLst/>
          </a:prstGeom>
        </p:spPr>
      </p:pic>
      <p:sp>
        <p:nvSpPr>
          <p:cNvPr id="27" name="Rectangle 26">
            <a:extLst>
              <a:ext uri="{FF2B5EF4-FFF2-40B4-BE49-F238E27FC236}">
                <a16:creationId xmlns:a16="http://schemas.microsoft.com/office/drawing/2014/main" id="{7F1E3123-4211-D475-7CCA-4562D054E1EA}"/>
              </a:ext>
            </a:extLst>
          </p:cNvPr>
          <p:cNvSpPr/>
          <p:nvPr/>
        </p:nvSpPr>
        <p:spPr>
          <a:xfrm rot="16200000">
            <a:off x="5784065" y="3648511"/>
            <a:ext cx="2688665" cy="54032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Member Format</a:t>
            </a:r>
            <a:endParaRPr lang="en-IN" dirty="0"/>
          </a:p>
        </p:txBody>
      </p:sp>
      <p:pic>
        <p:nvPicPr>
          <p:cNvPr id="29" name="Picture 28">
            <a:extLst>
              <a:ext uri="{FF2B5EF4-FFF2-40B4-BE49-F238E27FC236}">
                <a16:creationId xmlns:a16="http://schemas.microsoft.com/office/drawing/2014/main" id="{01EB9A15-BFB0-20F4-0437-2A5D7BDB1A1F}"/>
              </a:ext>
            </a:extLst>
          </p:cNvPr>
          <p:cNvPicPr>
            <a:picLocks noChangeAspect="1"/>
          </p:cNvPicPr>
          <p:nvPr/>
        </p:nvPicPr>
        <p:blipFill>
          <a:blip r:embed="rId3"/>
          <a:stretch>
            <a:fillRect/>
          </a:stretch>
        </p:blipFill>
        <p:spPr>
          <a:xfrm>
            <a:off x="7452010" y="608639"/>
            <a:ext cx="4413005" cy="451556"/>
          </a:xfrm>
          <a:prstGeom prst="rect">
            <a:avLst/>
          </a:prstGeom>
        </p:spPr>
      </p:pic>
      <p:sp>
        <p:nvSpPr>
          <p:cNvPr id="36" name="Rectangle 35">
            <a:extLst>
              <a:ext uri="{FF2B5EF4-FFF2-40B4-BE49-F238E27FC236}">
                <a16:creationId xmlns:a16="http://schemas.microsoft.com/office/drawing/2014/main" id="{5706E6C3-F1D3-4D6D-3583-9980C8811D87}"/>
              </a:ext>
            </a:extLst>
          </p:cNvPr>
          <p:cNvSpPr/>
          <p:nvPr/>
        </p:nvSpPr>
        <p:spPr>
          <a:xfrm>
            <a:off x="7477984" y="2623146"/>
            <a:ext cx="4492430" cy="195531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Picture 36">
            <a:extLst>
              <a:ext uri="{FF2B5EF4-FFF2-40B4-BE49-F238E27FC236}">
                <a16:creationId xmlns:a16="http://schemas.microsoft.com/office/drawing/2014/main" id="{730B1CEB-F71C-6DE0-BE1E-BED865541956}"/>
              </a:ext>
            </a:extLst>
          </p:cNvPr>
          <p:cNvPicPr>
            <a:picLocks noChangeAspect="1"/>
          </p:cNvPicPr>
          <p:nvPr/>
        </p:nvPicPr>
        <p:blipFill>
          <a:blip r:embed="rId2"/>
          <a:stretch>
            <a:fillRect/>
          </a:stretch>
        </p:blipFill>
        <p:spPr>
          <a:xfrm>
            <a:off x="10331135" y="3144476"/>
            <a:ext cx="1559854" cy="1433987"/>
          </a:xfrm>
          <a:prstGeom prst="rect">
            <a:avLst/>
          </a:prstGeom>
        </p:spPr>
      </p:pic>
      <p:pic>
        <p:nvPicPr>
          <p:cNvPr id="38" name="Picture 37">
            <a:extLst>
              <a:ext uri="{FF2B5EF4-FFF2-40B4-BE49-F238E27FC236}">
                <a16:creationId xmlns:a16="http://schemas.microsoft.com/office/drawing/2014/main" id="{A160869B-13C7-5225-6BA1-CC8E3279EFD1}"/>
              </a:ext>
            </a:extLst>
          </p:cNvPr>
          <p:cNvPicPr>
            <a:picLocks noChangeAspect="1"/>
          </p:cNvPicPr>
          <p:nvPr/>
        </p:nvPicPr>
        <p:blipFill>
          <a:blip r:embed="rId3"/>
          <a:stretch>
            <a:fillRect/>
          </a:stretch>
        </p:blipFill>
        <p:spPr>
          <a:xfrm>
            <a:off x="7477984" y="2727905"/>
            <a:ext cx="4413005" cy="451556"/>
          </a:xfrm>
          <a:prstGeom prst="rect">
            <a:avLst/>
          </a:prstGeom>
        </p:spPr>
      </p:pic>
      <p:sp>
        <p:nvSpPr>
          <p:cNvPr id="42" name="Rectangle 41">
            <a:extLst>
              <a:ext uri="{FF2B5EF4-FFF2-40B4-BE49-F238E27FC236}">
                <a16:creationId xmlns:a16="http://schemas.microsoft.com/office/drawing/2014/main" id="{70D1D5CB-D2BE-854E-413F-5AC2E99056B0}"/>
              </a:ext>
            </a:extLst>
          </p:cNvPr>
          <p:cNvSpPr/>
          <p:nvPr/>
        </p:nvSpPr>
        <p:spPr>
          <a:xfrm>
            <a:off x="7477984" y="4683223"/>
            <a:ext cx="4492430" cy="195531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3" name="Picture 42">
            <a:extLst>
              <a:ext uri="{FF2B5EF4-FFF2-40B4-BE49-F238E27FC236}">
                <a16:creationId xmlns:a16="http://schemas.microsoft.com/office/drawing/2014/main" id="{167288FD-624A-29EA-9260-98E16AFD745D}"/>
              </a:ext>
            </a:extLst>
          </p:cNvPr>
          <p:cNvPicPr>
            <a:picLocks noChangeAspect="1"/>
          </p:cNvPicPr>
          <p:nvPr/>
        </p:nvPicPr>
        <p:blipFill>
          <a:blip r:embed="rId2"/>
          <a:stretch>
            <a:fillRect/>
          </a:stretch>
        </p:blipFill>
        <p:spPr>
          <a:xfrm>
            <a:off x="10331135" y="5204553"/>
            <a:ext cx="1559854" cy="1433987"/>
          </a:xfrm>
          <a:prstGeom prst="rect">
            <a:avLst/>
          </a:prstGeom>
        </p:spPr>
      </p:pic>
      <p:pic>
        <p:nvPicPr>
          <p:cNvPr id="44" name="Picture 43">
            <a:extLst>
              <a:ext uri="{FF2B5EF4-FFF2-40B4-BE49-F238E27FC236}">
                <a16:creationId xmlns:a16="http://schemas.microsoft.com/office/drawing/2014/main" id="{EED99835-0B93-AE78-5160-1C121D610C18}"/>
              </a:ext>
            </a:extLst>
          </p:cNvPr>
          <p:cNvPicPr>
            <a:picLocks noChangeAspect="1"/>
          </p:cNvPicPr>
          <p:nvPr/>
        </p:nvPicPr>
        <p:blipFill>
          <a:blip r:embed="rId3"/>
          <a:stretch>
            <a:fillRect/>
          </a:stretch>
        </p:blipFill>
        <p:spPr>
          <a:xfrm>
            <a:off x="7477984" y="4787982"/>
            <a:ext cx="4413005" cy="451556"/>
          </a:xfrm>
          <a:prstGeom prst="rect">
            <a:avLst/>
          </a:prstGeom>
        </p:spPr>
      </p:pic>
      <p:cxnSp>
        <p:nvCxnSpPr>
          <p:cNvPr id="46" name="Straight Arrow Connector 45">
            <a:extLst>
              <a:ext uri="{FF2B5EF4-FFF2-40B4-BE49-F238E27FC236}">
                <a16:creationId xmlns:a16="http://schemas.microsoft.com/office/drawing/2014/main" id="{03A68BC6-B7BC-06C0-0392-19575EF475EC}"/>
              </a:ext>
            </a:extLst>
          </p:cNvPr>
          <p:cNvCxnSpPr>
            <a:endCxn id="26" idx="1"/>
          </p:cNvCxnSpPr>
          <p:nvPr/>
        </p:nvCxnSpPr>
        <p:spPr>
          <a:xfrm flipV="1">
            <a:off x="5273383" y="1481539"/>
            <a:ext cx="2178627" cy="9787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7" name="Straight Arrow Connector 46">
            <a:extLst>
              <a:ext uri="{FF2B5EF4-FFF2-40B4-BE49-F238E27FC236}">
                <a16:creationId xmlns:a16="http://schemas.microsoft.com/office/drawing/2014/main" id="{FF187B8C-C1A6-5ECB-1D82-86421B39C423}"/>
              </a:ext>
            </a:extLst>
          </p:cNvPr>
          <p:cNvCxnSpPr>
            <a:cxnSpLocks/>
            <a:endCxn id="42" idx="1"/>
          </p:cNvCxnSpPr>
          <p:nvPr/>
        </p:nvCxnSpPr>
        <p:spPr>
          <a:xfrm>
            <a:off x="5273382" y="2574341"/>
            <a:ext cx="2204602" cy="308654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Straight Arrow Connector 47">
            <a:extLst>
              <a:ext uri="{FF2B5EF4-FFF2-40B4-BE49-F238E27FC236}">
                <a16:creationId xmlns:a16="http://schemas.microsoft.com/office/drawing/2014/main" id="{36AE36DA-57CD-7AEA-A729-CF821B1024EF}"/>
              </a:ext>
            </a:extLst>
          </p:cNvPr>
          <p:cNvCxnSpPr>
            <a:cxnSpLocks/>
            <a:stCxn id="5" idx="3"/>
            <a:endCxn id="36" idx="1"/>
          </p:cNvCxnSpPr>
          <p:nvPr/>
        </p:nvCxnSpPr>
        <p:spPr>
          <a:xfrm>
            <a:off x="5278582" y="2024784"/>
            <a:ext cx="2199402" cy="157602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102152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2F6C7-BA4C-C0FD-4ADD-49FB2148FD54}"/>
              </a:ext>
            </a:extLst>
          </p:cNvPr>
          <p:cNvSpPr>
            <a:spLocks noGrp="1"/>
          </p:cNvSpPr>
          <p:nvPr>
            <p:ph type="title"/>
          </p:nvPr>
        </p:nvSpPr>
        <p:spPr/>
        <p:txBody>
          <a:bodyPr/>
          <a:lstStyle/>
          <a:p>
            <a:r>
              <a:rPr lang="en-US" dirty="0"/>
              <a:t>Crossover and Mutation</a:t>
            </a:r>
            <a:endParaRPr lang="en-IN" dirty="0"/>
          </a:p>
        </p:txBody>
      </p:sp>
      <p:pic>
        <p:nvPicPr>
          <p:cNvPr id="4" name="Picture 3">
            <a:extLst>
              <a:ext uri="{FF2B5EF4-FFF2-40B4-BE49-F238E27FC236}">
                <a16:creationId xmlns:a16="http://schemas.microsoft.com/office/drawing/2014/main" id="{B697CFA3-AF39-CF81-B134-7BBEDDCEB0A7}"/>
              </a:ext>
            </a:extLst>
          </p:cNvPr>
          <p:cNvPicPr>
            <a:picLocks noChangeAspect="1"/>
          </p:cNvPicPr>
          <p:nvPr/>
        </p:nvPicPr>
        <p:blipFill>
          <a:blip r:embed="rId2"/>
          <a:stretch>
            <a:fillRect/>
          </a:stretch>
        </p:blipFill>
        <p:spPr>
          <a:xfrm>
            <a:off x="2251363" y="2170771"/>
            <a:ext cx="3553690" cy="1684753"/>
          </a:xfrm>
          <a:prstGeom prst="rect">
            <a:avLst/>
          </a:prstGeom>
        </p:spPr>
      </p:pic>
      <p:pic>
        <p:nvPicPr>
          <p:cNvPr id="6" name="Picture 5">
            <a:extLst>
              <a:ext uri="{FF2B5EF4-FFF2-40B4-BE49-F238E27FC236}">
                <a16:creationId xmlns:a16="http://schemas.microsoft.com/office/drawing/2014/main" id="{BBA8A57B-4885-3583-6579-DF85A7D5C3C9}"/>
              </a:ext>
            </a:extLst>
          </p:cNvPr>
          <p:cNvPicPr>
            <a:picLocks noChangeAspect="1"/>
          </p:cNvPicPr>
          <p:nvPr/>
        </p:nvPicPr>
        <p:blipFill>
          <a:blip r:embed="rId3"/>
          <a:stretch>
            <a:fillRect/>
          </a:stretch>
        </p:blipFill>
        <p:spPr>
          <a:xfrm>
            <a:off x="4298371" y="4657725"/>
            <a:ext cx="6830293" cy="1607993"/>
          </a:xfrm>
          <a:prstGeom prst="rect">
            <a:avLst/>
          </a:prstGeom>
        </p:spPr>
      </p:pic>
      <p:sp>
        <p:nvSpPr>
          <p:cNvPr id="7" name="Arrow: Right 6">
            <a:extLst>
              <a:ext uri="{FF2B5EF4-FFF2-40B4-BE49-F238E27FC236}">
                <a16:creationId xmlns:a16="http://schemas.microsoft.com/office/drawing/2014/main" id="{7999A4E1-94C6-7EA6-589C-636407C6CE5A}"/>
              </a:ext>
            </a:extLst>
          </p:cNvPr>
          <p:cNvSpPr/>
          <p:nvPr/>
        </p:nvSpPr>
        <p:spPr>
          <a:xfrm>
            <a:off x="72736" y="2524992"/>
            <a:ext cx="2178627" cy="571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 Crossover</a:t>
            </a:r>
            <a:endParaRPr lang="en-IN" dirty="0"/>
          </a:p>
        </p:txBody>
      </p:sp>
      <p:sp>
        <p:nvSpPr>
          <p:cNvPr id="9" name="Arrow: Bent 8">
            <a:extLst>
              <a:ext uri="{FF2B5EF4-FFF2-40B4-BE49-F238E27FC236}">
                <a16:creationId xmlns:a16="http://schemas.microsoft.com/office/drawing/2014/main" id="{ADFB8A3A-79E5-F5D9-B684-E2B838CC127A}"/>
              </a:ext>
            </a:extLst>
          </p:cNvPr>
          <p:cNvSpPr/>
          <p:nvPr/>
        </p:nvSpPr>
        <p:spPr>
          <a:xfrm rot="5400000">
            <a:off x="5262808" y="3311916"/>
            <a:ext cx="1977087" cy="714532"/>
          </a:xfrm>
          <a:prstGeom prst="bentArrow">
            <a:avLst>
              <a:gd name="adj1" fmla="val 18729"/>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Perform Mutation</a:t>
            </a:r>
            <a:endParaRPr lang="en-IN" dirty="0">
              <a:solidFill>
                <a:schemeClr val="tx1"/>
              </a:solidFill>
            </a:endParaRPr>
          </a:p>
        </p:txBody>
      </p:sp>
      <p:sp>
        <p:nvSpPr>
          <p:cNvPr id="10" name="Arrow: Left 9">
            <a:extLst>
              <a:ext uri="{FF2B5EF4-FFF2-40B4-BE49-F238E27FC236}">
                <a16:creationId xmlns:a16="http://schemas.microsoft.com/office/drawing/2014/main" id="{3F228212-68A1-3906-A286-990D7624188F}"/>
              </a:ext>
            </a:extLst>
          </p:cNvPr>
          <p:cNvSpPr/>
          <p:nvPr/>
        </p:nvSpPr>
        <p:spPr>
          <a:xfrm>
            <a:off x="311727" y="5413664"/>
            <a:ext cx="4239491" cy="4987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 Selection</a:t>
            </a:r>
          </a:p>
        </p:txBody>
      </p:sp>
    </p:spTree>
    <p:extLst>
      <p:ext uri="{BB962C8B-B14F-4D97-AF65-F5344CB8AC3E}">
        <p14:creationId xmlns:p14="http://schemas.microsoft.com/office/powerpoint/2010/main" val="964552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6687E-F64B-B4CF-B67E-712E49EF92B1}"/>
              </a:ext>
            </a:extLst>
          </p:cNvPr>
          <p:cNvSpPr>
            <a:spLocks noGrp="1"/>
          </p:cNvSpPr>
          <p:nvPr>
            <p:ph type="title"/>
          </p:nvPr>
        </p:nvSpPr>
        <p:spPr/>
        <p:txBody>
          <a:bodyPr/>
          <a:lstStyle/>
          <a:p>
            <a:r>
              <a:rPr lang="en-US" dirty="0"/>
              <a:t>Single Point Crossover</a:t>
            </a:r>
            <a:endParaRPr lang="en-IN" dirty="0"/>
          </a:p>
        </p:txBody>
      </p:sp>
      <p:sp>
        <p:nvSpPr>
          <p:cNvPr id="3" name="Rectangle 2">
            <a:extLst>
              <a:ext uri="{FF2B5EF4-FFF2-40B4-BE49-F238E27FC236}">
                <a16:creationId xmlns:a16="http://schemas.microsoft.com/office/drawing/2014/main" id="{FAEBCAC9-D3F0-28A3-CB83-88F1B47D16A1}"/>
              </a:ext>
            </a:extLst>
          </p:cNvPr>
          <p:cNvSpPr/>
          <p:nvPr/>
        </p:nvSpPr>
        <p:spPr>
          <a:xfrm>
            <a:off x="509154" y="1859972"/>
            <a:ext cx="11173691" cy="54032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t>
            </a:r>
            <a:endParaRPr lang="en-IN" dirty="0"/>
          </a:p>
        </p:txBody>
      </p:sp>
      <p:sp>
        <p:nvSpPr>
          <p:cNvPr id="4" name="Rectangle 3">
            <a:extLst>
              <a:ext uri="{FF2B5EF4-FFF2-40B4-BE49-F238E27FC236}">
                <a16:creationId xmlns:a16="http://schemas.microsoft.com/office/drawing/2014/main" id="{8464092F-AFE1-407F-F236-8E6C3885F2D9}"/>
              </a:ext>
            </a:extLst>
          </p:cNvPr>
          <p:cNvSpPr/>
          <p:nvPr/>
        </p:nvSpPr>
        <p:spPr>
          <a:xfrm>
            <a:off x="6033652" y="1859971"/>
            <a:ext cx="1104901" cy="54032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Ci,15(</a:t>
            </a:r>
            <a:r>
              <a:rPr lang="en-US" dirty="0" err="1"/>
              <a:t>x,y</a:t>
            </a:r>
            <a:r>
              <a:rPr lang="en-US" dirty="0"/>
              <a:t>)</a:t>
            </a:r>
            <a:endParaRPr lang="en-IN" dirty="0"/>
          </a:p>
        </p:txBody>
      </p:sp>
      <p:sp>
        <p:nvSpPr>
          <p:cNvPr id="12" name="Rectangle 11">
            <a:extLst>
              <a:ext uri="{FF2B5EF4-FFF2-40B4-BE49-F238E27FC236}">
                <a16:creationId xmlns:a16="http://schemas.microsoft.com/office/drawing/2014/main" id="{8E31867A-CDD3-A702-80C5-505697759AAE}"/>
              </a:ext>
            </a:extLst>
          </p:cNvPr>
          <p:cNvSpPr/>
          <p:nvPr/>
        </p:nvSpPr>
        <p:spPr>
          <a:xfrm>
            <a:off x="7138553" y="1859971"/>
            <a:ext cx="1125676" cy="54032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Ci,16(</a:t>
            </a:r>
            <a:r>
              <a:rPr lang="en-US" dirty="0" err="1"/>
              <a:t>x,y</a:t>
            </a:r>
            <a:r>
              <a:rPr lang="en-US" dirty="0"/>
              <a:t>)</a:t>
            </a:r>
            <a:endParaRPr lang="en-IN" dirty="0"/>
          </a:p>
        </p:txBody>
      </p:sp>
      <p:sp>
        <p:nvSpPr>
          <p:cNvPr id="13" name="Rectangle 12">
            <a:extLst>
              <a:ext uri="{FF2B5EF4-FFF2-40B4-BE49-F238E27FC236}">
                <a16:creationId xmlns:a16="http://schemas.microsoft.com/office/drawing/2014/main" id="{7FFEA470-2E1E-BF5C-C961-F17BFD89C25B}"/>
              </a:ext>
            </a:extLst>
          </p:cNvPr>
          <p:cNvSpPr/>
          <p:nvPr/>
        </p:nvSpPr>
        <p:spPr>
          <a:xfrm>
            <a:off x="9396842" y="1859966"/>
            <a:ext cx="1122226" cy="54032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Ci,29(</a:t>
            </a:r>
            <a:r>
              <a:rPr lang="en-US" dirty="0" err="1"/>
              <a:t>x,y</a:t>
            </a:r>
            <a:r>
              <a:rPr lang="en-US" dirty="0"/>
              <a:t>)</a:t>
            </a:r>
            <a:endParaRPr lang="en-IN" dirty="0"/>
          </a:p>
        </p:txBody>
      </p:sp>
      <p:sp>
        <p:nvSpPr>
          <p:cNvPr id="14" name="Rectangle 13">
            <a:extLst>
              <a:ext uri="{FF2B5EF4-FFF2-40B4-BE49-F238E27FC236}">
                <a16:creationId xmlns:a16="http://schemas.microsoft.com/office/drawing/2014/main" id="{96B5B280-1C5A-E788-9AB4-F203F9D57D4D}"/>
              </a:ext>
            </a:extLst>
          </p:cNvPr>
          <p:cNvSpPr/>
          <p:nvPr/>
        </p:nvSpPr>
        <p:spPr>
          <a:xfrm>
            <a:off x="10519068" y="1859967"/>
            <a:ext cx="1122226" cy="54032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Ci,30(</a:t>
            </a:r>
            <a:r>
              <a:rPr lang="en-US" dirty="0" err="1"/>
              <a:t>x,y</a:t>
            </a:r>
            <a:r>
              <a:rPr lang="en-US" dirty="0"/>
              <a:t>)</a:t>
            </a:r>
            <a:endParaRPr lang="en-IN" dirty="0"/>
          </a:p>
        </p:txBody>
      </p:sp>
      <p:sp>
        <p:nvSpPr>
          <p:cNvPr id="15" name="Rectangle 14">
            <a:extLst>
              <a:ext uri="{FF2B5EF4-FFF2-40B4-BE49-F238E27FC236}">
                <a16:creationId xmlns:a16="http://schemas.microsoft.com/office/drawing/2014/main" id="{537C30CE-1FBC-0E0F-8630-BDBFE77A2E0F}"/>
              </a:ext>
            </a:extLst>
          </p:cNvPr>
          <p:cNvSpPr/>
          <p:nvPr/>
        </p:nvSpPr>
        <p:spPr>
          <a:xfrm>
            <a:off x="1759525" y="1859969"/>
            <a:ext cx="1007919" cy="54032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Ci,2(</a:t>
            </a:r>
            <a:r>
              <a:rPr lang="en-US" dirty="0" err="1"/>
              <a:t>x,y</a:t>
            </a:r>
            <a:r>
              <a:rPr lang="en-US" dirty="0"/>
              <a:t>)</a:t>
            </a:r>
            <a:endParaRPr lang="en-IN" dirty="0"/>
          </a:p>
        </p:txBody>
      </p:sp>
      <p:sp>
        <p:nvSpPr>
          <p:cNvPr id="16" name="Rectangle 15">
            <a:extLst>
              <a:ext uri="{FF2B5EF4-FFF2-40B4-BE49-F238E27FC236}">
                <a16:creationId xmlns:a16="http://schemas.microsoft.com/office/drawing/2014/main" id="{B9E0C481-00DE-BFDD-CC12-B816CCDFBB70}"/>
              </a:ext>
            </a:extLst>
          </p:cNvPr>
          <p:cNvSpPr/>
          <p:nvPr/>
        </p:nvSpPr>
        <p:spPr>
          <a:xfrm>
            <a:off x="654624" y="1859970"/>
            <a:ext cx="1007919" cy="54032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Ci,1(</a:t>
            </a:r>
            <a:r>
              <a:rPr lang="en-US" dirty="0" err="1"/>
              <a:t>x,y</a:t>
            </a:r>
            <a:r>
              <a:rPr lang="en-US" dirty="0"/>
              <a:t>)</a:t>
            </a:r>
            <a:endParaRPr lang="en-IN" dirty="0"/>
          </a:p>
        </p:txBody>
      </p:sp>
      <p:sp>
        <p:nvSpPr>
          <p:cNvPr id="17" name="Rectangle 16">
            <a:extLst>
              <a:ext uri="{FF2B5EF4-FFF2-40B4-BE49-F238E27FC236}">
                <a16:creationId xmlns:a16="http://schemas.microsoft.com/office/drawing/2014/main" id="{ABB6AB8B-929A-75CD-5529-EBD315E62C46}"/>
              </a:ext>
            </a:extLst>
          </p:cNvPr>
          <p:cNvSpPr/>
          <p:nvPr/>
        </p:nvSpPr>
        <p:spPr>
          <a:xfrm>
            <a:off x="3990102" y="1859967"/>
            <a:ext cx="1007919" cy="54032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Ci,4(</a:t>
            </a:r>
            <a:r>
              <a:rPr lang="en-US" dirty="0" err="1"/>
              <a:t>x,y</a:t>
            </a:r>
            <a:r>
              <a:rPr lang="en-US" dirty="0"/>
              <a:t>)</a:t>
            </a:r>
            <a:endParaRPr lang="en-IN" dirty="0"/>
          </a:p>
        </p:txBody>
      </p:sp>
      <p:sp>
        <p:nvSpPr>
          <p:cNvPr id="18" name="Rectangle 17">
            <a:extLst>
              <a:ext uri="{FF2B5EF4-FFF2-40B4-BE49-F238E27FC236}">
                <a16:creationId xmlns:a16="http://schemas.microsoft.com/office/drawing/2014/main" id="{9DFCBD32-A709-3C02-EB02-30603C3AD412}"/>
              </a:ext>
            </a:extLst>
          </p:cNvPr>
          <p:cNvSpPr/>
          <p:nvPr/>
        </p:nvSpPr>
        <p:spPr>
          <a:xfrm>
            <a:off x="2888669" y="1859968"/>
            <a:ext cx="1007919" cy="54032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Ci,3(</a:t>
            </a:r>
            <a:r>
              <a:rPr lang="en-US" dirty="0" err="1"/>
              <a:t>x,y</a:t>
            </a:r>
            <a:r>
              <a:rPr lang="en-US" dirty="0"/>
              <a:t>)</a:t>
            </a:r>
            <a:endParaRPr lang="en-IN" dirty="0"/>
          </a:p>
        </p:txBody>
      </p:sp>
      <p:sp>
        <p:nvSpPr>
          <p:cNvPr id="19" name="Rectangle 18">
            <a:extLst>
              <a:ext uri="{FF2B5EF4-FFF2-40B4-BE49-F238E27FC236}">
                <a16:creationId xmlns:a16="http://schemas.microsoft.com/office/drawing/2014/main" id="{301654BE-53F3-81ED-358A-E84F9F1B25B9}"/>
              </a:ext>
            </a:extLst>
          </p:cNvPr>
          <p:cNvSpPr/>
          <p:nvPr/>
        </p:nvSpPr>
        <p:spPr>
          <a:xfrm>
            <a:off x="509154" y="3158836"/>
            <a:ext cx="11173691" cy="54032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t>
            </a:r>
            <a:endParaRPr lang="en-IN" dirty="0"/>
          </a:p>
        </p:txBody>
      </p:sp>
      <p:sp>
        <p:nvSpPr>
          <p:cNvPr id="20" name="Rectangle 19">
            <a:extLst>
              <a:ext uri="{FF2B5EF4-FFF2-40B4-BE49-F238E27FC236}">
                <a16:creationId xmlns:a16="http://schemas.microsoft.com/office/drawing/2014/main" id="{B65D7F68-9FAC-328E-9836-03915D2C0CD2}"/>
              </a:ext>
            </a:extLst>
          </p:cNvPr>
          <p:cNvSpPr/>
          <p:nvPr/>
        </p:nvSpPr>
        <p:spPr>
          <a:xfrm>
            <a:off x="6033652" y="3158835"/>
            <a:ext cx="1104901" cy="54032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Cj,15(</a:t>
            </a:r>
            <a:r>
              <a:rPr lang="en-US" dirty="0" err="1"/>
              <a:t>x,y</a:t>
            </a:r>
            <a:r>
              <a:rPr lang="en-US" dirty="0"/>
              <a:t>)</a:t>
            </a:r>
            <a:endParaRPr lang="en-IN" dirty="0"/>
          </a:p>
        </p:txBody>
      </p:sp>
      <p:sp>
        <p:nvSpPr>
          <p:cNvPr id="21" name="Rectangle 20">
            <a:extLst>
              <a:ext uri="{FF2B5EF4-FFF2-40B4-BE49-F238E27FC236}">
                <a16:creationId xmlns:a16="http://schemas.microsoft.com/office/drawing/2014/main" id="{A693A383-1478-D144-79E7-3889088A1DEF}"/>
              </a:ext>
            </a:extLst>
          </p:cNvPr>
          <p:cNvSpPr/>
          <p:nvPr/>
        </p:nvSpPr>
        <p:spPr>
          <a:xfrm>
            <a:off x="7138553" y="3158835"/>
            <a:ext cx="1125676" cy="54032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Cj,16(</a:t>
            </a:r>
            <a:r>
              <a:rPr lang="en-US" dirty="0" err="1"/>
              <a:t>x,y</a:t>
            </a:r>
            <a:r>
              <a:rPr lang="en-US" dirty="0"/>
              <a:t>)</a:t>
            </a:r>
            <a:endParaRPr lang="en-IN" dirty="0"/>
          </a:p>
        </p:txBody>
      </p:sp>
      <p:sp>
        <p:nvSpPr>
          <p:cNvPr id="22" name="Rectangle 21">
            <a:extLst>
              <a:ext uri="{FF2B5EF4-FFF2-40B4-BE49-F238E27FC236}">
                <a16:creationId xmlns:a16="http://schemas.microsoft.com/office/drawing/2014/main" id="{A2962C3D-D685-E39E-7BDE-CA86F30316DE}"/>
              </a:ext>
            </a:extLst>
          </p:cNvPr>
          <p:cNvSpPr/>
          <p:nvPr/>
        </p:nvSpPr>
        <p:spPr>
          <a:xfrm>
            <a:off x="9396842" y="3158830"/>
            <a:ext cx="1122226" cy="54032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Cj,29(</a:t>
            </a:r>
            <a:r>
              <a:rPr lang="en-US" dirty="0" err="1"/>
              <a:t>x,y</a:t>
            </a:r>
            <a:r>
              <a:rPr lang="en-US" dirty="0"/>
              <a:t>)</a:t>
            </a:r>
            <a:endParaRPr lang="en-IN" dirty="0"/>
          </a:p>
        </p:txBody>
      </p:sp>
      <p:sp>
        <p:nvSpPr>
          <p:cNvPr id="23" name="Rectangle 22">
            <a:extLst>
              <a:ext uri="{FF2B5EF4-FFF2-40B4-BE49-F238E27FC236}">
                <a16:creationId xmlns:a16="http://schemas.microsoft.com/office/drawing/2014/main" id="{A0B67EAC-7D4D-6DFE-A98B-598823A93A8A}"/>
              </a:ext>
            </a:extLst>
          </p:cNvPr>
          <p:cNvSpPr/>
          <p:nvPr/>
        </p:nvSpPr>
        <p:spPr>
          <a:xfrm>
            <a:off x="10519068" y="3158831"/>
            <a:ext cx="1122226" cy="54032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Cj,30(</a:t>
            </a:r>
            <a:r>
              <a:rPr lang="en-US" dirty="0" err="1"/>
              <a:t>x,y</a:t>
            </a:r>
            <a:r>
              <a:rPr lang="en-US" dirty="0"/>
              <a:t>)</a:t>
            </a:r>
            <a:endParaRPr lang="en-IN" dirty="0"/>
          </a:p>
        </p:txBody>
      </p:sp>
      <p:sp>
        <p:nvSpPr>
          <p:cNvPr id="24" name="Rectangle 23">
            <a:extLst>
              <a:ext uri="{FF2B5EF4-FFF2-40B4-BE49-F238E27FC236}">
                <a16:creationId xmlns:a16="http://schemas.microsoft.com/office/drawing/2014/main" id="{6C3CB502-4AC7-EACF-697B-CD751A1B2AD7}"/>
              </a:ext>
            </a:extLst>
          </p:cNvPr>
          <p:cNvSpPr/>
          <p:nvPr/>
        </p:nvSpPr>
        <p:spPr>
          <a:xfrm>
            <a:off x="1759525" y="3158833"/>
            <a:ext cx="1007919" cy="54032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Cj,2(</a:t>
            </a:r>
            <a:r>
              <a:rPr lang="en-US" dirty="0" err="1"/>
              <a:t>x,y</a:t>
            </a:r>
            <a:r>
              <a:rPr lang="en-US" dirty="0"/>
              <a:t>)</a:t>
            </a:r>
            <a:endParaRPr lang="en-IN" dirty="0"/>
          </a:p>
        </p:txBody>
      </p:sp>
      <p:sp>
        <p:nvSpPr>
          <p:cNvPr id="25" name="Rectangle 24">
            <a:extLst>
              <a:ext uri="{FF2B5EF4-FFF2-40B4-BE49-F238E27FC236}">
                <a16:creationId xmlns:a16="http://schemas.microsoft.com/office/drawing/2014/main" id="{699F6C61-0521-83D6-915B-1F20A46EE1D3}"/>
              </a:ext>
            </a:extLst>
          </p:cNvPr>
          <p:cNvSpPr/>
          <p:nvPr/>
        </p:nvSpPr>
        <p:spPr>
          <a:xfrm>
            <a:off x="654624" y="3158834"/>
            <a:ext cx="1007919" cy="54032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Cj,1(</a:t>
            </a:r>
            <a:r>
              <a:rPr lang="en-US" dirty="0" err="1"/>
              <a:t>x,y</a:t>
            </a:r>
            <a:r>
              <a:rPr lang="en-US" dirty="0"/>
              <a:t>)</a:t>
            </a:r>
            <a:endParaRPr lang="en-IN" dirty="0"/>
          </a:p>
        </p:txBody>
      </p:sp>
      <p:sp>
        <p:nvSpPr>
          <p:cNvPr id="26" name="Rectangle 25">
            <a:extLst>
              <a:ext uri="{FF2B5EF4-FFF2-40B4-BE49-F238E27FC236}">
                <a16:creationId xmlns:a16="http://schemas.microsoft.com/office/drawing/2014/main" id="{5AD17535-D9A8-8C1F-CD2E-409B40DA8F68}"/>
              </a:ext>
            </a:extLst>
          </p:cNvPr>
          <p:cNvSpPr/>
          <p:nvPr/>
        </p:nvSpPr>
        <p:spPr>
          <a:xfrm>
            <a:off x="3990102" y="3158831"/>
            <a:ext cx="1007919" cy="54032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Cj,4(</a:t>
            </a:r>
            <a:r>
              <a:rPr lang="en-US" dirty="0" err="1"/>
              <a:t>x,y</a:t>
            </a:r>
            <a:r>
              <a:rPr lang="en-US" dirty="0"/>
              <a:t>)</a:t>
            </a:r>
            <a:endParaRPr lang="en-IN" dirty="0"/>
          </a:p>
        </p:txBody>
      </p:sp>
      <p:sp>
        <p:nvSpPr>
          <p:cNvPr id="27" name="Rectangle 26">
            <a:extLst>
              <a:ext uri="{FF2B5EF4-FFF2-40B4-BE49-F238E27FC236}">
                <a16:creationId xmlns:a16="http://schemas.microsoft.com/office/drawing/2014/main" id="{7A84D4DF-9ED0-8705-3E1D-3E2C9CF7D408}"/>
              </a:ext>
            </a:extLst>
          </p:cNvPr>
          <p:cNvSpPr/>
          <p:nvPr/>
        </p:nvSpPr>
        <p:spPr>
          <a:xfrm>
            <a:off x="2888669" y="3158832"/>
            <a:ext cx="1007919" cy="54032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Cj,3(</a:t>
            </a:r>
            <a:r>
              <a:rPr lang="en-US" dirty="0" err="1"/>
              <a:t>x,y</a:t>
            </a:r>
            <a:r>
              <a:rPr lang="en-US" dirty="0"/>
              <a:t>)</a:t>
            </a:r>
            <a:endParaRPr lang="en-IN" dirty="0"/>
          </a:p>
        </p:txBody>
      </p:sp>
      <p:sp>
        <p:nvSpPr>
          <p:cNvPr id="46" name="Rectangle 45">
            <a:extLst>
              <a:ext uri="{FF2B5EF4-FFF2-40B4-BE49-F238E27FC236}">
                <a16:creationId xmlns:a16="http://schemas.microsoft.com/office/drawing/2014/main" id="{41F2623E-ACA8-DC5E-5DBE-5CF7889181C3}"/>
              </a:ext>
            </a:extLst>
          </p:cNvPr>
          <p:cNvSpPr/>
          <p:nvPr/>
        </p:nvSpPr>
        <p:spPr>
          <a:xfrm>
            <a:off x="509154" y="5566063"/>
            <a:ext cx="11173691" cy="54032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t>
            </a:r>
            <a:endParaRPr lang="en-IN" dirty="0"/>
          </a:p>
        </p:txBody>
      </p:sp>
      <p:sp>
        <p:nvSpPr>
          <p:cNvPr id="47" name="Rectangle 46">
            <a:extLst>
              <a:ext uri="{FF2B5EF4-FFF2-40B4-BE49-F238E27FC236}">
                <a16:creationId xmlns:a16="http://schemas.microsoft.com/office/drawing/2014/main" id="{7DA21CE4-DB4B-9BFC-B818-AEE8BBA49C08}"/>
              </a:ext>
            </a:extLst>
          </p:cNvPr>
          <p:cNvSpPr/>
          <p:nvPr/>
        </p:nvSpPr>
        <p:spPr>
          <a:xfrm>
            <a:off x="6033652" y="5566062"/>
            <a:ext cx="1104901" cy="54032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Ci,15(</a:t>
            </a:r>
            <a:r>
              <a:rPr lang="en-US" dirty="0" err="1"/>
              <a:t>x,y</a:t>
            </a:r>
            <a:r>
              <a:rPr lang="en-US" dirty="0"/>
              <a:t>)</a:t>
            </a:r>
            <a:endParaRPr lang="en-IN" dirty="0"/>
          </a:p>
        </p:txBody>
      </p:sp>
      <p:sp>
        <p:nvSpPr>
          <p:cNvPr id="48" name="Rectangle 47">
            <a:extLst>
              <a:ext uri="{FF2B5EF4-FFF2-40B4-BE49-F238E27FC236}">
                <a16:creationId xmlns:a16="http://schemas.microsoft.com/office/drawing/2014/main" id="{2E0300D0-DC95-A034-B7BE-3E74595CA7E8}"/>
              </a:ext>
            </a:extLst>
          </p:cNvPr>
          <p:cNvSpPr/>
          <p:nvPr/>
        </p:nvSpPr>
        <p:spPr>
          <a:xfrm>
            <a:off x="7138553" y="5566062"/>
            <a:ext cx="1125676" cy="54032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Cj,16(</a:t>
            </a:r>
            <a:r>
              <a:rPr lang="en-US" dirty="0" err="1"/>
              <a:t>x,y</a:t>
            </a:r>
            <a:r>
              <a:rPr lang="en-US" dirty="0"/>
              <a:t>)</a:t>
            </a:r>
            <a:endParaRPr lang="en-IN" dirty="0"/>
          </a:p>
        </p:txBody>
      </p:sp>
      <p:sp>
        <p:nvSpPr>
          <p:cNvPr id="49" name="Rectangle 48">
            <a:extLst>
              <a:ext uri="{FF2B5EF4-FFF2-40B4-BE49-F238E27FC236}">
                <a16:creationId xmlns:a16="http://schemas.microsoft.com/office/drawing/2014/main" id="{B83F734E-B25D-68DB-24FA-D9E3FBE5A3E3}"/>
              </a:ext>
            </a:extLst>
          </p:cNvPr>
          <p:cNvSpPr/>
          <p:nvPr/>
        </p:nvSpPr>
        <p:spPr>
          <a:xfrm>
            <a:off x="9396842" y="5566057"/>
            <a:ext cx="1122226" cy="54032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Cj,29(</a:t>
            </a:r>
            <a:r>
              <a:rPr lang="en-US" dirty="0" err="1"/>
              <a:t>x,y</a:t>
            </a:r>
            <a:r>
              <a:rPr lang="en-US" dirty="0"/>
              <a:t>)</a:t>
            </a:r>
            <a:endParaRPr lang="en-IN" dirty="0"/>
          </a:p>
        </p:txBody>
      </p:sp>
      <p:sp>
        <p:nvSpPr>
          <p:cNvPr id="50" name="Rectangle 49">
            <a:extLst>
              <a:ext uri="{FF2B5EF4-FFF2-40B4-BE49-F238E27FC236}">
                <a16:creationId xmlns:a16="http://schemas.microsoft.com/office/drawing/2014/main" id="{56E94DAF-7D59-B099-0E9E-0DA5885DC49A}"/>
              </a:ext>
            </a:extLst>
          </p:cNvPr>
          <p:cNvSpPr/>
          <p:nvPr/>
        </p:nvSpPr>
        <p:spPr>
          <a:xfrm>
            <a:off x="10519068" y="5566058"/>
            <a:ext cx="1122226" cy="54032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Cj,30(</a:t>
            </a:r>
            <a:r>
              <a:rPr lang="en-US" dirty="0" err="1"/>
              <a:t>x,y</a:t>
            </a:r>
            <a:r>
              <a:rPr lang="en-US" dirty="0"/>
              <a:t>)</a:t>
            </a:r>
            <a:endParaRPr lang="en-IN" dirty="0"/>
          </a:p>
        </p:txBody>
      </p:sp>
      <p:sp>
        <p:nvSpPr>
          <p:cNvPr id="51" name="Rectangle 50">
            <a:extLst>
              <a:ext uri="{FF2B5EF4-FFF2-40B4-BE49-F238E27FC236}">
                <a16:creationId xmlns:a16="http://schemas.microsoft.com/office/drawing/2014/main" id="{96C2D9DE-43A0-9EE4-1AC7-A62005353DD0}"/>
              </a:ext>
            </a:extLst>
          </p:cNvPr>
          <p:cNvSpPr/>
          <p:nvPr/>
        </p:nvSpPr>
        <p:spPr>
          <a:xfrm>
            <a:off x="1759525" y="5566060"/>
            <a:ext cx="1007919" cy="54032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Ci,2(</a:t>
            </a:r>
            <a:r>
              <a:rPr lang="en-US" dirty="0" err="1"/>
              <a:t>x,y</a:t>
            </a:r>
            <a:r>
              <a:rPr lang="en-US" dirty="0"/>
              <a:t>)</a:t>
            </a:r>
            <a:endParaRPr lang="en-IN" dirty="0"/>
          </a:p>
        </p:txBody>
      </p:sp>
      <p:sp>
        <p:nvSpPr>
          <p:cNvPr id="52" name="Rectangle 51">
            <a:extLst>
              <a:ext uri="{FF2B5EF4-FFF2-40B4-BE49-F238E27FC236}">
                <a16:creationId xmlns:a16="http://schemas.microsoft.com/office/drawing/2014/main" id="{E1153D9C-AF4F-397B-3628-093668D21A4B}"/>
              </a:ext>
            </a:extLst>
          </p:cNvPr>
          <p:cNvSpPr/>
          <p:nvPr/>
        </p:nvSpPr>
        <p:spPr>
          <a:xfrm>
            <a:off x="654624" y="5566061"/>
            <a:ext cx="1007919" cy="54032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Ci,1(</a:t>
            </a:r>
            <a:r>
              <a:rPr lang="en-US" dirty="0" err="1"/>
              <a:t>x,y</a:t>
            </a:r>
            <a:r>
              <a:rPr lang="en-US" dirty="0"/>
              <a:t>)</a:t>
            </a:r>
            <a:endParaRPr lang="en-IN" dirty="0"/>
          </a:p>
        </p:txBody>
      </p:sp>
      <p:sp>
        <p:nvSpPr>
          <p:cNvPr id="53" name="Rectangle 52">
            <a:extLst>
              <a:ext uri="{FF2B5EF4-FFF2-40B4-BE49-F238E27FC236}">
                <a16:creationId xmlns:a16="http://schemas.microsoft.com/office/drawing/2014/main" id="{60A161C1-8BD1-23EE-9305-58A08B2A807F}"/>
              </a:ext>
            </a:extLst>
          </p:cNvPr>
          <p:cNvSpPr/>
          <p:nvPr/>
        </p:nvSpPr>
        <p:spPr>
          <a:xfrm>
            <a:off x="3990102" y="5566058"/>
            <a:ext cx="1007919" cy="54032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Ci,4(</a:t>
            </a:r>
            <a:r>
              <a:rPr lang="en-US" dirty="0" err="1"/>
              <a:t>x,y</a:t>
            </a:r>
            <a:r>
              <a:rPr lang="en-US" dirty="0"/>
              <a:t>)</a:t>
            </a:r>
            <a:endParaRPr lang="en-IN" dirty="0"/>
          </a:p>
        </p:txBody>
      </p:sp>
      <p:sp>
        <p:nvSpPr>
          <p:cNvPr id="54" name="Rectangle 53">
            <a:extLst>
              <a:ext uri="{FF2B5EF4-FFF2-40B4-BE49-F238E27FC236}">
                <a16:creationId xmlns:a16="http://schemas.microsoft.com/office/drawing/2014/main" id="{09D95283-1A13-D8CC-C488-CC278BFEF86E}"/>
              </a:ext>
            </a:extLst>
          </p:cNvPr>
          <p:cNvSpPr/>
          <p:nvPr/>
        </p:nvSpPr>
        <p:spPr>
          <a:xfrm>
            <a:off x="2888669" y="5566059"/>
            <a:ext cx="1007919" cy="54032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Ci,3(</a:t>
            </a:r>
            <a:r>
              <a:rPr lang="en-US" dirty="0" err="1"/>
              <a:t>x,y</a:t>
            </a:r>
            <a:r>
              <a:rPr lang="en-US" dirty="0"/>
              <a:t>)</a:t>
            </a:r>
            <a:endParaRPr lang="en-IN" dirty="0"/>
          </a:p>
        </p:txBody>
      </p:sp>
      <p:sp>
        <p:nvSpPr>
          <p:cNvPr id="55" name="Rectangle 54">
            <a:extLst>
              <a:ext uri="{FF2B5EF4-FFF2-40B4-BE49-F238E27FC236}">
                <a16:creationId xmlns:a16="http://schemas.microsoft.com/office/drawing/2014/main" id="{B1D4E73B-8921-0144-BEA1-B79DEFB7ADE1}"/>
              </a:ext>
            </a:extLst>
          </p:cNvPr>
          <p:cNvSpPr/>
          <p:nvPr/>
        </p:nvSpPr>
        <p:spPr>
          <a:xfrm>
            <a:off x="509154" y="4682827"/>
            <a:ext cx="11173691" cy="54032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t>
            </a:r>
            <a:endParaRPr lang="en-IN" dirty="0"/>
          </a:p>
        </p:txBody>
      </p:sp>
      <p:sp>
        <p:nvSpPr>
          <p:cNvPr id="56" name="Rectangle 55">
            <a:extLst>
              <a:ext uri="{FF2B5EF4-FFF2-40B4-BE49-F238E27FC236}">
                <a16:creationId xmlns:a16="http://schemas.microsoft.com/office/drawing/2014/main" id="{D8A02928-955C-3F87-9273-8E54B0679BF8}"/>
              </a:ext>
            </a:extLst>
          </p:cNvPr>
          <p:cNvSpPr/>
          <p:nvPr/>
        </p:nvSpPr>
        <p:spPr>
          <a:xfrm>
            <a:off x="6033652" y="4682826"/>
            <a:ext cx="1104901" cy="54032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Cj,15(</a:t>
            </a:r>
            <a:r>
              <a:rPr lang="en-US" dirty="0" err="1"/>
              <a:t>x,y</a:t>
            </a:r>
            <a:r>
              <a:rPr lang="en-US" dirty="0"/>
              <a:t>)</a:t>
            </a:r>
            <a:endParaRPr lang="en-IN" dirty="0"/>
          </a:p>
        </p:txBody>
      </p:sp>
      <p:sp>
        <p:nvSpPr>
          <p:cNvPr id="57" name="Rectangle 56">
            <a:extLst>
              <a:ext uri="{FF2B5EF4-FFF2-40B4-BE49-F238E27FC236}">
                <a16:creationId xmlns:a16="http://schemas.microsoft.com/office/drawing/2014/main" id="{B60ED67A-36AD-E695-DA91-CC79626BF3CA}"/>
              </a:ext>
            </a:extLst>
          </p:cNvPr>
          <p:cNvSpPr/>
          <p:nvPr/>
        </p:nvSpPr>
        <p:spPr>
          <a:xfrm>
            <a:off x="7138553" y="4682826"/>
            <a:ext cx="1125676" cy="54032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Ci,16(</a:t>
            </a:r>
            <a:r>
              <a:rPr lang="en-US" dirty="0" err="1"/>
              <a:t>x,y</a:t>
            </a:r>
            <a:r>
              <a:rPr lang="en-US" dirty="0"/>
              <a:t>)</a:t>
            </a:r>
            <a:endParaRPr lang="en-IN" dirty="0"/>
          </a:p>
        </p:txBody>
      </p:sp>
      <p:sp>
        <p:nvSpPr>
          <p:cNvPr id="58" name="Rectangle 57">
            <a:extLst>
              <a:ext uri="{FF2B5EF4-FFF2-40B4-BE49-F238E27FC236}">
                <a16:creationId xmlns:a16="http://schemas.microsoft.com/office/drawing/2014/main" id="{4D1BC80F-63E6-F303-2567-75C38500ABE9}"/>
              </a:ext>
            </a:extLst>
          </p:cNvPr>
          <p:cNvSpPr/>
          <p:nvPr/>
        </p:nvSpPr>
        <p:spPr>
          <a:xfrm>
            <a:off x="9396842" y="4682821"/>
            <a:ext cx="1122226" cy="54032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Ci,29(</a:t>
            </a:r>
            <a:r>
              <a:rPr lang="en-US" dirty="0" err="1"/>
              <a:t>x,y</a:t>
            </a:r>
            <a:r>
              <a:rPr lang="en-US" dirty="0"/>
              <a:t>)</a:t>
            </a:r>
            <a:endParaRPr lang="en-IN" dirty="0"/>
          </a:p>
        </p:txBody>
      </p:sp>
      <p:sp>
        <p:nvSpPr>
          <p:cNvPr id="59" name="Rectangle 58">
            <a:extLst>
              <a:ext uri="{FF2B5EF4-FFF2-40B4-BE49-F238E27FC236}">
                <a16:creationId xmlns:a16="http://schemas.microsoft.com/office/drawing/2014/main" id="{2B7DB717-00DC-3FA3-EAC1-67961C64C165}"/>
              </a:ext>
            </a:extLst>
          </p:cNvPr>
          <p:cNvSpPr/>
          <p:nvPr/>
        </p:nvSpPr>
        <p:spPr>
          <a:xfrm>
            <a:off x="10519068" y="4682822"/>
            <a:ext cx="1122226" cy="54032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Ci,30(</a:t>
            </a:r>
            <a:r>
              <a:rPr lang="en-US" dirty="0" err="1"/>
              <a:t>x,y</a:t>
            </a:r>
            <a:r>
              <a:rPr lang="en-US" dirty="0"/>
              <a:t>)</a:t>
            </a:r>
            <a:endParaRPr lang="en-IN" dirty="0"/>
          </a:p>
        </p:txBody>
      </p:sp>
      <p:sp>
        <p:nvSpPr>
          <p:cNvPr id="60" name="Rectangle 59">
            <a:extLst>
              <a:ext uri="{FF2B5EF4-FFF2-40B4-BE49-F238E27FC236}">
                <a16:creationId xmlns:a16="http://schemas.microsoft.com/office/drawing/2014/main" id="{ACEB1593-E255-3614-C5A6-533CF07D6375}"/>
              </a:ext>
            </a:extLst>
          </p:cNvPr>
          <p:cNvSpPr/>
          <p:nvPr/>
        </p:nvSpPr>
        <p:spPr>
          <a:xfrm>
            <a:off x="1759525" y="4682824"/>
            <a:ext cx="1007919" cy="54032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Cj,2(</a:t>
            </a:r>
            <a:r>
              <a:rPr lang="en-US" dirty="0" err="1"/>
              <a:t>x,y</a:t>
            </a:r>
            <a:r>
              <a:rPr lang="en-US" dirty="0"/>
              <a:t>)</a:t>
            </a:r>
            <a:endParaRPr lang="en-IN" dirty="0"/>
          </a:p>
        </p:txBody>
      </p:sp>
      <p:sp>
        <p:nvSpPr>
          <p:cNvPr id="61" name="Rectangle 60">
            <a:extLst>
              <a:ext uri="{FF2B5EF4-FFF2-40B4-BE49-F238E27FC236}">
                <a16:creationId xmlns:a16="http://schemas.microsoft.com/office/drawing/2014/main" id="{DEABF48D-33BF-7C9B-1A54-DCD0AF3E1881}"/>
              </a:ext>
            </a:extLst>
          </p:cNvPr>
          <p:cNvSpPr/>
          <p:nvPr/>
        </p:nvSpPr>
        <p:spPr>
          <a:xfrm>
            <a:off x="654624" y="4682825"/>
            <a:ext cx="1007919" cy="54032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Cj,1(</a:t>
            </a:r>
            <a:r>
              <a:rPr lang="en-US" dirty="0" err="1"/>
              <a:t>x,y</a:t>
            </a:r>
            <a:r>
              <a:rPr lang="en-US" dirty="0"/>
              <a:t>)</a:t>
            </a:r>
            <a:endParaRPr lang="en-IN" dirty="0"/>
          </a:p>
        </p:txBody>
      </p:sp>
      <p:sp>
        <p:nvSpPr>
          <p:cNvPr id="62" name="Rectangle 61">
            <a:extLst>
              <a:ext uri="{FF2B5EF4-FFF2-40B4-BE49-F238E27FC236}">
                <a16:creationId xmlns:a16="http://schemas.microsoft.com/office/drawing/2014/main" id="{BD2FE285-4D4A-4624-91FB-E37067511C63}"/>
              </a:ext>
            </a:extLst>
          </p:cNvPr>
          <p:cNvSpPr/>
          <p:nvPr/>
        </p:nvSpPr>
        <p:spPr>
          <a:xfrm>
            <a:off x="3990102" y="4682822"/>
            <a:ext cx="1007919" cy="54032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Cj,4(</a:t>
            </a:r>
            <a:r>
              <a:rPr lang="en-US" dirty="0" err="1"/>
              <a:t>x,y</a:t>
            </a:r>
            <a:r>
              <a:rPr lang="en-US" dirty="0"/>
              <a:t>)</a:t>
            </a:r>
            <a:endParaRPr lang="en-IN" dirty="0"/>
          </a:p>
        </p:txBody>
      </p:sp>
      <p:sp>
        <p:nvSpPr>
          <p:cNvPr id="63" name="Rectangle 62">
            <a:extLst>
              <a:ext uri="{FF2B5EF4-FFF2-40B4-BE49-F238E27FC236}">
                <a16:creationId xmlns:a16="http://schemas.microsoft.com/office/drawing/2014/main" id="{8D80CA50-9447-345E-6668-386A8F86D601}"/>
              </a:ext>
            </a:extLst>
          </p:cNvPr>
          <p:cNvSpPr/>
          <p:nvPr/>
        </p:nvSpPr>
        <p:spPr>
          <a:xfrm>
            <a:off x="2888669" y="4682823"/>
            <a:ext cx="1007919" cy="54032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Cj,3(</a:t>
            </a:r>
            <a:r>
              <a:rPr lang="en-US" dirty="0" err="1"/>
              <a:t>x,y</a:t>
            </a:r>
            <a:r>
              <a:rPr lang="en-US" dirty="0"/>
              <a:t>)</a:t>
            </a:r>
            <a:endParaRPr lang="en-IN" dirty="0"/>
          </a:p>
        </p:txBody>
      </p:sp>
      <p:sp>
        <p:nvSpPr>
          <p:cNvPr id="65" name="Arrow: Up-Down 64">
            <a:extLst>
              <a:ext uri="{FF2B5EF4-FFF2-40B4-BE49-F238E27FC236}">
                <a16:creationId xmlns:a16="http://schemas.microsoft.com/office/drawing/2014/main" id="{B822847C-A589-66CA-681C-46AC02DC70B5}"/>
              </a:ext>
            </a:extLst>
          </p:cNvPr>
          <p:cNvSpPr/>
          <p:nvPr/>
        </p:nvSpPr>
        <p:spPr>
          <a:xfrm>
            <a:off x="1158583" y="2523253"/>
            <a:ext cx="270163" cy="540327"/>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66" name="Arrow: Up-Down 65">
            <a:extLst>
              <a:ext uri="{FF2B5EF4-FFF2-40B4-BE49-F238E27FC236}">
                <a16:creationId xmlns:a16="http://schemas.microsoft.com/office/drawing/2014/main" id="{757DB278-271C-DBB7-E2DC-01C7E2C5C2FD}"/>
              </a:ext>
            </a:extLst>
          </p:cNvPr>
          <p:cNvSpPr/>
          <p:nvPr/>
        </p:nvSpPr>
        <p:spPr>
          <a:xfrm>
            <a:off x="3319886" y="2523253"/>
            <a:ext cx="270163" cy="540327"/>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67" name="Arrow: Up-Down 66">
            <a:extLst>
              <a:ext uri="{FF2B5EF4-FFF2-40B4-BE49-F238E27FC236}">
                <a16:creationId xmlns:a16="http://schemas.microsoft.com/office/drawing/2014/main" id="{8AF7C3FF-25D6-CC76-C37A-E8F832EA60C3}"/>
              </a:ext>
            </a:extLst>
          </p:cNvPr>
          <p:cNvSpPr/>
          <p:nvPr/>
        </p:nvSpPr>
        <p:spPr>
          <a:xfrm>
            <a:off x="6437166" y="2523254"/>
            <a:ext cx="270163" cy="540327"/>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68" name="Arrow: Up-Down 67">
            <a:extLst>
              <a:ext uri="{FF2B5EF4-FFF2-40B4-BE49-F238E27FC236}">
                <a16:creationId xmlns:a16="http://schemas.microsoft.com/office/drawing/2014/main" id="{891D6F18-167A-BC74-9E16-A0361AD1A4C9}"/>
              </a:ext>
            </a:extLst>
          </p:cNvPr>
          <p:cNvSpPr/>
          <p:nvPr/>
        </p:nvSpPr>
        <p:spPr>
          <a:xfrm>
            <a:off x="4365899" y="2509396"/>
            <a:ext cx="270163" cy="540327"/>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69" name="Arrow: Up-Down 68">
            <a:extLst>
              <a:ext uri="{FF2B5EF4-FFF2-40B4-BE49-F238E27FC236}">
                <a16:creationId xmlns:a16="http://schemas.microsoft.com/office/drawing/2014/main" id="{623C33CD-AF69-BD3E-9FAA-A94520379FE9}"/>
              </a:ext>
            </a:extLst>
          </p:cNvPr>
          <p:cNvSpPr/>
          <p:nvPr/>
        </p:nvSpPr>
        <p:spPr>
          <a:xfrm>
            <a:off x="2138791" y="2523674"/>
            <a:ext cx="270163" cy="540327"/>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70" name="Arrow: Down 69">
            <a:extLst>
              <a:ext uri="{FF2B5EF4-FFF2-40B4-BE49-F238E27FC236}">
                <a16:creationId xmlns:a16="http://schemas.microsoft.com/office/drawing/2014/main" id="{9DCFB55E-E740-58A7-D420-4790E92E3F4C}"/>
              </a:ext>
            </a:extLst>
          </p:cNvPr>
          <p:cNvSpPr/>
          <p:nvPr/>
        </p:nvSpPr>
        <p:spPr>
          <a:xfrm>
            <a:off x="4998021" y="3823855"/>
            <a:ext cx="820888" cy="779318"/>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cxnSp>
        <p:nvCxnSpPr>
          <p:cNvPr id="72" name="Straight Connector 71">
            <a:extLst>
              <a:ext uri="{FF2B5EF4-FFF2-40B4-BE49-F238E27FC236}">
                <a16:creationId xmlns:a16="http://schemas.microsoft.com/office/drawing/2014/main" id="{63007F5F-4B96-7E8C-DD2C-70C48CEC2B14}"/>
              </a:ext>
            </a:extLst>
          </p:cNvPr>
          <p:cNvCxnSpPr/>
          <p:nvPr/>
        </p:nvCxnSpPr>
        <p:spPr>
          <a:xfrm>
            <a:off x="7138553" y="365125"/>
            <a:ext cx="0" cy="6347402"/>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72910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645B6-82E4-A063-C76D-7A03E17CA61C}"/>
              </a:ext>
            </a:extLst>
          </p:cNvPr>
          <p:cNvSpPr>
            <a:spLocks noGrp="1"/>
          </p:cNvSpPr>
          <p:nvPr>
            <p:ph type="title"/>
          </p:nvPr>
        </p:nvSpPr>
        <p:spPr>
          <a:xfrm>
            <a:off x="0" y="-338260"/>
            <a:ext cx="10515600" cy="1325563"/>
          </a:xfrm>
        </p:spPr>
        <p:txBody>
          <a:bodyPr/>
          <a:lstStyle/>
          <a:p>
            <a:r>
              <a:rPr lang="en-US" dirty="0"/>
              <a:t>Selection</a:t>
            </a:r>
            <a:endParaRPr lang="en-IN" dirty="0"/>
          </a:p>
        </p:txBody>
      </p:sp>
      <p:sp>
        <p:nvSpPr>
          <p:cNvPr id="3" name="Rectangle 2">
            <a:extLst>
              <a:ext uri="{FF2B5EF4-FFF2-40B4-BE49-F238E27FC236}">
                <a16:creationId xmlns:a16="http://schemas.microsoft.com/office/drawing/2014/main" id="{49131A9B-3BFC-2E11-6BE4-9A8AB2E070B6}"/>
              </a:ext>
            </a:extLst>
          </p:cNvPr>
          <p:cNvSpPr/>
          <p:nvPr/>
        </p:nvSpPr>
        <p:spPr>
          <a:xfrm>
            <a:off x="510829" y="1253324"/>
            <a:ext cx="2147630" cy="194388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521C240A-853E-A385-7A08-3BCB52A46E08}"/>
              </a:ext>
            </a:extLst>
          </p:cNvPr>
          <p:cNvSpPr/>
          <p:nvPr/>
        </p:nvSpPr>
        <p:spPr>
          <a:xfrm>
            <a:off x="770602" y="1563607"/>
            <a:ext cx="1704345" cy="1553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1</a:t>
            </a:r>
            <a:endParaRPr lang="en-IN" dirty="0"/>
          </a:p>
        </p:txBody>
      </p:sp>
      <p:sp>
        <p:nvSpPr>
          <p:cNvPr id="5" name="Rectangle 4">
            <a:extLst>
              <a:ext uri="{FF2B5EF4-FFF2-40B4-BE49-F238E27FC236}">
                <a16:creationId xmlns:a16="http://schemas.microsoft.com/office/drawing/2014/main" id="{BE155031-DA11-2618-63CA-BCDE284A7A4E}"/>
              </a:ext>
            </a:extLst>
          </p:cNvPr>
          <p:cNvSpPr/>
          <p:nvPr/>
        </p:nvSpPr>
        <p:spPr>
          <a:xfrm>
            <a:off x="770602" y="2020085"/>
            <a:ext cx="1704345" cy="1553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2</a:t>
            </a:r>
            <a:endParaRPr lang="en-IN" dirty="0"/>
          </a:p>
        </p:txBody>
      </p:sp>
      <p:sp>
        <p:nvSpPr>
          <p:cNvPr id="6" name="Rectangle 5">
            <a:extLst>
              <a:ext uri="{FF2B5EF4-FFF2-40B4-BE49-F238E27FC236}">
                <a16:creationId xmlns:a16="http://schemas.microsoft.com/office/drawing/2014/main" id="{A0C40085-14DE-15E4-F8CD-8A535A85A1D9}"/>
              </a:ext>
            </a:extLst>
          </p:cNvPr>
          <p:cNvSpPr/>
          <p:nvPr/>
        </p:nvSpPr>
        <p:spPr>
          <a:xfrm>
            <a:off x="770602" y="2767256"/>
            <a:ext cx="1704345" cy="1553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10</a:t>
            </a:r>
            <a:endParaRPr lang="en-IN" dirty="0"/>
          </a:p>
        </p:txBody>
      </p:sp>
      <p:sp>
        <p:nvSpPr>
          <p:cNvPr id="15" name="Rectangle 14">
            <a:extLst>
              <a:ext uri="{FF2B5EF4-FFF2-40B4-BE49-F238E27FC236}">
                <a16:creationId xmlns:a16="http://schemas.microsoft.com/office/drawing/2014/main" id="{6529ADE1-0629-C3C5-6672-DB4FD39620A6}"/>
              </a:ext>
            </a:extLst>
          </p:cNvPr>
          <p:cNvSpPr/>
          <p:nvPr/>
        </p:nvSpPr>
        <p:spPr>
          <a:xfrm>
            <a:off x="9441785" y="1262553"/>
            <a:ext cx="2147630" cy="194388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2792351B-7EFE-FFCD-D969-D26D38D69F60}"/>
              </a:ext>
            </a:extLst>
          </p:cNvPr>
          <p:cNvSpPr/>
          <p:nvPr/>
        </p:nvSpPr>
        <p:spPr>
          <a:xfrm>
            <a:off x="9701558" y="1572836"/>
            <a:ext cx="1704345" cy="1553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1</a:t>
            </a:r>
            <a:endParaRPr lang="en-IN" dirty="0"/>
          </a:p>
        </p:txBody>
      </p:sp>
      <p:sp>
        <p:nvSpPr>
          <p:cNvPr id="17" name="Rectangle 16">
            <a:extLst>
              <a:ext uri="{FF2B5EF4-FFF2-40B4-BE49-F238E27FC236}">
                <a16:creationId xmlns:a16="http://schemas.microsoft.com/office/drawing/2014/main" id="{3B6605CD-F42A-84C9-C474-4C1B6F61CC63}"/>
              </a:ext>
            </a:extLst>
          </p:cNvPr>
          <p:cNvSpPr/>
          <p:nvPr/>
        </p:nvSpPr>
        <p:spPr>
          <a:xfrm>
            <a:off x="9701558" y="2029314"/>
            <a:ext cx="1704345" cy="1553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2</a:t>
            </a:r>
            <a:endParaRPr lang="en-IN" dirty="0"/>
          </a:p>
        </p:txBody>
      </p:sp>
      <p:sp>
        <p:nvSpPr>
          <p:cNvPr id="18" name="Rectangle 17">
            <a:extLst>
              <a:ext uri="{FF2B5EF4-FFF2-40B4-BE49-F238E27FC236}">
                <a16:creationId xmlns:a16="http://schemas.microsoft.com/office/drawing/2014/main" id="{7B0100E1-5E49-3B9E-DD48-C3C932B52379}"/>
              </a:ext>
            </a:extLst>
          </p:cNvPr>
          <p:cNvSpPr/>
          <p:nvPr/>
        </p:nvSpPr>
        <p:spPr>
          <a:xfrm>
            <a:off x="9701558" y="2776485"/>
            <a:ext cx="1704345" cy="1553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10</a:t>
            </a:r>
            <a:endParaRPr lang="en-IN" dirty="0"/>
          </a:p>
        </p:txBody>
      </p:sp>
      <p:sp>
        <p:nvSpPr>
          <p:cNvPr id="19" name="Rectangle 18">
            <a:extLst>
              <a:ext uri="{FF2B5EF4-FFF2-40B4-BE49-F238E27FC236}">
                <a16:creationId xmlns:a16="http://schemas.microsoft.com/office/drawing/2014/main" id="{13F526FB-4E11-9705-C7BD-0370E05F9EE6}"/>
              </a:ext>
            </a:extLst>
          </p:cNvPr>
          <p:cNvSpPr/>
          <p:nvPr/>
        </p:nvSpPr>
        <p:spPr>
          <a:xfrm>
            <a:off x="277792" y="810228"/>
            <a:ext cx="2685327" cy="31251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Parent Population</a:t>
            </a:r>
            <a:endParaRPr lang="en-IN" dirty="0"/>
          </a:p>
        </p:txBody>
      </p:sp>
      <p:sp>
        <p:nvSpPr>
          <p:cNvPr id="20" name="Rectangle 19">
            <a:extLst>
              <a:ext uri="{FF2B5EF4-FFF2-40B4-BE49-F238E27FC236}">
                <a16:creationId xmlns:a16="http://schemas.microsoft.com/office/drawing/2014/main" id="{3C4F42CE-ED89-E123-59DD-2A9D29A8491D}"/>
              </a:ext>
            </a:extLst>
          </p:cNvPr>
          <p:cNvSpPr/>
          <p:nvPr/>
        </p:nvSpPr>
        <p:spPr>
          <a:xfrm>
            <a:off x="9172936" y="805121"/>
            <a:ext cx="2685327" cy="31251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Child Population</a:t>
            </a:r>
          </a:p>
        </p:txBody>
      </p:sp>
      <p:sp>
        <p:nvSpPr>
          <p:cNvPr id="21" name="Rectangle: Rounded Corners 20">
            <a:extLst>
              <a:ext uri="{FF2B5EF4-FFF2-40B4-BE49-F238E27FC236}">
                <a16:creationId xmlns:a16="http://schemas.microsoft.com/office/drawing/2014/main" id="{D69CF245-DD1D-AD1A-A1B0-EBFA3045240B}"/>
              </a:ext>
            </a:extLst>
          </p:cNvPr>
          <p:cNvSpPr/>
          <p:nvPr/>
        </p:nvSpPr>
        <p:spPr>
          <a:xfrm>
            <a:off x="3727048" y="2222271"/>
            <a:ext cx="3958542" cy="915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Randomly select 2 members from parent population, and 2 ,members from child population</a:t>
            </a:r>
            <a:endParaRPr lang="en-IN" dirty="0"/>
          </a:p>
        </p:txBody>
      </p:sp>
      <p:cxnSp>
        <p:nvCxnSpPr>
          <p:cNvPr id="24" name="Connector: Curved 23">
            <a:extLst>
              <a:ext uri="{FF2B5EF4-FFF2-40B4-BE49-F238E27FC236}">
                <a16:creationId xmlns:a16="http://schemas.microsoft.com/office/drawing/2014/main" id="{FF80E4FE-D0D3-234E-E2C1-5AF39BCCB4CE}"/>
              </a:ext>
            </a:extLst>
          </p:cNvPr>
          <p:cNvCxnSpPr>
            <a:cxnSpLocks/>
            <a:stCxn id="3" idx="3"/>
            <a:endCxn id="21" idx="0"/>
          </p:cNvCxnSpPr>
          <p:nvPr/>
        </p:nvCxnSpPr>
        <p:spPr>
          <a:xfrm flipV="1">
            <a:off x="2658459" y="2222271"/>
            <a:ext cx="3047860" cy="2997"/>
          </a:xfrm>
          <a:prstGeom prst="curvedConnector4">
            <a:avLst>
              <a:gd name="adj1" fmla="val 17530"/>
              <a:gd name="adj2" fmla="val 4005819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Connector: Curved 24">
            <a:extLst>
              <a:ext uri="{FF2B5EF4-FFF2-40B4-BE49-F238E27FC236}">
                <a16:creationId xmlns:a16="http://schemas.microsoft.com/office/drawing/2014/main" id="{FF376996-BB87-2259-EFBE-1E2BC4C3E26C}"/>
              </a:ext>
            </a:extLst>
          </p:cNvPr>
          <p:cNvCxnSpPr>
            <a:cxnSpLocks/>
            <a:stCxn id="15" idx="1"/>
            <a:endCxn id="21" idx="0"/>
          </p:cNvCxnSpPr>
          <p:nvPr/>
        </p:nvCxnSpPr>
        <p:spPr>
          <a:xfrm rot="10800000">
            <a:off x="5706319" y="2222271"/>
            <a:ext cx="3735466" cy="12226"/>
          </a:xfrm>
          <a:prstGeom prst="curvedConnector4">
            <a:avLst>
              <a:gd name="adj1" fmla="val 23507"/>
              <a:gd name="adj2" fmla="val 7650147"/>
            </a:avLst>
          </a:prstGeom>
          <a:ln>
            <a:tailEnd type="triangle"/>
          </a:ln>
        </p:spPr>
        <p:style>
          <a:lnRef idx="3">
            <a:schemeClr val="accent1"/>
          </a:lnRef>
          <a:fillRef idx="0">
            <a:schemeClr val="accent1"/>
          </a:fillRef>
          <a:effectRef idx="2">
            <a:schemeClr val="accent1"/>
          </a:effectRef>
          <a:fontRef idx="minor">
            <a:schemeClr val="tx1"/>
          </a:fontRef>
        </p:style>
      </p:cxnSp>
      <p:sp>
        <p:nvSpPr>
          <p:cNvPr id="40" name="Rectangle: Rounded Corners 39">
            <a:extLst>
              <a:ext uri="{FF2B5EF4-FFF2-40B4-BE49-F238E27FC236}">
                <a16:creationId xmlns:a16="http://schemas.microsoft.com/office/drawing/2014/main" id="{3ECAC04B-B2C3-AF9D-D3F2-9E7705A200E8}"/>
              </a:ext>
            </a:extLst>
          </p:cNvPr>
          <p:cNvSpPr/>
          <p:nvPr/>
        </p:nvSpPr>
        <p:spPr>
          <a:xfrm>
            <a:off x="3727046" y="3422888"/>
            <a:ext cx="3958541" cy="915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Compare with the 4 members and select the member that is the lowest value(Tournament Selection)</a:t>
            </a:r>
            <a:endParaRPr lang="en-IN" dirty="0"/>
          </a:p>
        </p:txBody>
      </p:sp>
      <p:sp>
        <p:nvSpPr>
          <p:cNvPr id="41" name="Rectangle: Rounded Corners 40">
            <a:extLst>
              <a:ext uri="{FF2B5EF4-FFF2-40B4-BE49-F238E27FC236}">
                <a16:creationId xmlns:a16="http://schemas.microsoft.com/office/drawing/2014/main" id="{323F32A5-4DB9-8D04-D364-994B2024B8C0}"/>
              </a:ext>
            </a:extLst>
          </p:cNvPr>
          <p:cNvSpPr/>
          <p:nvPr/>
        </p:nvSpPr>
        <p:spPr>
          <a:xfrm>
            <a:off x="3727046" y="4623505"/>
            <a:ext cx="3958541" cy="915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Put that member into the new population</a:t>
            </a:r>
            <a:endParaRPr lang="en-IN" dirty="0"/>
          </a:p>
        </p:txBody>
      </p:sp>
      <p:sp>
        <p:nvSpPr>
          <p:cNvPr id="44" name="Rectangle: Rounded Corners 43">
            <a:extLst>
              <a:ext uri="{FF2B5EF4-FFF2-40B4-BE49-F238E27FC236}">
                <a16:creationId xmlns:a16="http://schemas.microsoft.com/office/drawing/2014/main" id="{642FBD5C-18FC-1463-C298-60C2742142FA}"/>
              </a:ext>
            </a:extLst>
          </p:cNvPr>
          <p:cNvSpPr/>
          <p:nvPr/>
        </p:nvSpPr>
        <p:spPr>
          <a:xfrm>
            <a:off x="3727045" y="5942948"/>
            <a:ext cx="3958541" cy="915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Loop until the new population is filled with 10 members</a:t>
            </a:r>
            <a:endParaRPr lang="en-IN" dirty="0"/>
          </a:p>
        </p:txBody>
      </p:sp>
      <p:cxnSp>
        <p:nvCxnSpPr>
          <p:cNvPr id="46" name="Connector: Curved 45">
            <a:extLst>
              <a:ext uri="{FF2B5EF4-FFF2-40B4-BE49-F238E27FC236}">
                <a16:creationId xmlns:a16="http://schemas.microsoft.com/office/drawing/2014/main" id="{BE6B979C-DA06-8D9E-1F05-3A12DEABB70C}"/>
              </a:ext>
            </a:extLst>
          </p:cNvPr>
          <p:cNvCxnSpPr>
            <a:stCxn id="44" idx="1"/>
            <a:endCxn id="3" idx="2"/>
          </p:cNvCxnSpPr>
          <p:nvPr/>
        </p:nvCxnSpPr>
        <p:spPr>
          <a:xfrm rot="10800000">
            <a:off x="1584645" y="3197212"/>
            <a:ext cx="2142401" cy="3203262"/>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Connector: Curved 46">
            <a:extLst>
              <a:ext uri="{FF2B5EF4-FFF2-40B4-BE49-F238E27FC236}">
                <a16:creationId xmlns:a16="http://schemas.microsoft.com/office/drawing/2014/main" id="{C5A56E30-5CB8-1E90-72D1-BDE4B19004D2}"/>
              </a:ext>
            </a:extLst>
          </p:cNvPr>
          <p:cNvCxnSpPr>
            <a:cxnSpLocks/>
            <a:stCxn id="44" idx="3"/>
            <a:endCxn id="15" idx="2"/>
          </p:cNvCxnSpPr>
          <p:nvPr/>
        </p:nvCxnSpPr>
        <p:spPr>
          <a:xfrm flipV="1">
            <a:off x="7685586" y="3206441"/>
            <a:ext cx="2830014" cy="3194033"/>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7401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69879-FD45-2654-1AA5-1C3B95329926}"/>
              </a:ext>
            </a:extLst>
          </p:cNvPr>
          <p:cNvSpPr>
            <a:spLocks noGrp="1"/>
          </p:cNvSpPr>
          <p:nvPr>
            <p:ph type="title"/>
          </p:nvPr>
        </p:nvSpPr>
        <p:spPr>
          <a:xfrm>
            <a:off x="0" y="-351155"/>
            <a:ext cx="10515600" cy="1325563"/>
          </a:xfrm>
        </p:spPr>
        <p:txBody>
          <a:bodyPr/>
          <a:lstStyle/>
          <a:p>
            <a:r>
              <a:rPr lang="en-US" dirty="0"/>
              <a:t>For PSO</a:t>
            </a:r>
            <a:endParaRPr lang="en-IN" dirty="0"/>
          </a:p>
        </p:txBody>
      </p:sp>
      <p:graphicFrame>
        <p:nvGraphicFramePr>
          <p:cNvPr id="3" name="Diagram 2">
            <a:extLst>
              <a:ext uri="{FF2B5EF4-FFF2-40B4-BE49-F238E27FC236}">
                <a16:creationId xmlns:a16="http://schemas.microsoft.com/office/drawing/2014/main" id="{95CAB2C0-031F-F489-494A-72AC151C750C}"/>
              </a:ext>
            </a:extLst>
          </p:cNvPr>
          <p:cNvGraphicFramePr/>
          <p:nvPr>
            <p:extLst>
              <p:ext uri="{D42A27DB-BD31-4B8C-83A1-F6EECF244321}">
                <p14:modId xmlns:p14="http://schemas.microsoft.com/office/powerpoint/2010/main" val="1510816919"/>
              </p:ext>
            </p:extLst>
          </p:nvPr>
        </p:nvGraphicFramePr>
        <p:xfrm>
          <a:off x="0" y="841586"/>
          <a:ext cx="1161288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6404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183D8-3A4E-450D-8E50-D56D0657D9BB}"/>
              </a:ext>
            </a:extLst>
          </p:cNvPr>
          <p:cNvSpPr>
            <a:spLocks noGrp="1"/>
          </p:cNvSpPr>
          <p:nvPr>
            <p:ph type="title"/>
          </p:nvPr>
        </p:nvSpPr>
        <p:spPr/>
        <p:txBody>
          <a:bodyPr/>
          <a:lstStyle/>
          <a:p>
            <a:pPr algn="ctr"/>
            <a:r>
              <a:rPr lang="en-IN" dirty="0"/>
              <a:t>Problem Statement</a:t>
            </a:r>
          </a:p>
        </p:txBody>
      </p:sp>
      <p:sp>
        <p:nvSpPr>
          <p:cNvPr id="5" name="Content Placeholder 2">
            <a:extLst>
              <a:ext uri="{FF2B5EF4-FFF2-40B4-BE49-F238E27FC236}">
                <a16:creationId xmlns:a16="http://schemas.microsoft.com/office/drawing/2014/main" id="{E72CF242-4D0D-402C-800A-8ECAF1F88812}"/>
              </a:ext>
            </a:extLst>
          </p:cNvPr>
          <p:cNvSpPr>
            <a:spLocks noGrp="1"/>
          </p:cNvSpPr>
          <p:nvPr>
            <p:ph idx="1"/>
          </p:nvPr>
        </p:nvSpPr>
        <p:spPr>
          <a:xfrm>
            <a:off x="838200" y="1825625"/>
            <a:ext cx="10515600" cy="4351338"/>
          </a:xfrm>
        </p:spPr>
        <p:txBody>
          <a:bodyPr>
            <a:normAutofit lnSpcReduction="10000"/>
          </a:bodyPr>
          <a:lstStyle/>
          <a:p>
            <a:r>
              <a:rPr lang="en-US" dirty="0"/>
              <a:t>Electric vehicles is a fast penetrating transport for any country. Presence of a resilient and convenient EV charging infrastructure is a major pre-cursor for prospective EV buyers</a:t>
            </a:r>
          </a:p>
          <a:p>
            <a:r>
              <a:rPr lang="en-US" dirty="0"/>
              <a:t>Optimal placement of EV charging stations are dependent on many factors and objectives like: average distance of a random user to a nearby station, no. of a charging stations in a area, no. of charging ports in a charging station, demand for charging in a area </a:t>
            </a:r>
            <a:r>
              <a:rPr lang="en-US" dirty="0" err="1"/>
              <a:t>etc</a:t>
            </a:r>
            <a:r>
              <a:rPr lang="en-US" dirty="0"/>
              <a:t>…</a:t>
            </a:r>
          </a:p>
          <a:p>
            <a:r>
              <a:rPr lang="en-US" b="1" dirty="0">
                <a:solidFill>
                  <a:srgbClr val="FF0000"/>
                </a:solidFill>
              </a:rPr>
              <a:t>Our aim, is to incorporate some of these objectives in our optimization model, solve it using evolutionary computing tools and get the optimal placement of coordinates such that the cost is minimized.</a:t>
            </a:r>
            <a:endParaRPr lang="en-IN" b="1" dirty="0">
              <a:solidFill>
                <a:srgbClr val="FF0000"/>
              </a:solidFill>
            </a:endParaRPr>
          </a:p>
        </p:txBody>
      </p:sp>
    </p:spTree>
    <p:extLst>
      <p:ext uri="{BB962C8B-B14F-4D97-AF65-F5344CB8AC3E}">
        <p14:creationId xmlns:p14="http://schemas.microsoft.com/office/powerpoint/2010/main" val="2043779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FA22-E79D-504B-0AC5-DBB5791978BE}"/>
              </a:ext>
            </a:extLst>
          </p:cNvPr>
          <p:cNvSpPr>
            <a:spLocks noGrp="1"/>
          </p:cNvSpPr>
          <p:nvPr>
            <p:ph type="title"/>
          </p:nvPr>
        </p:nvSpPr>
        <p:spPr>
          <a:xfrm>
            <a:off x="838200" y="292442"/>
            <a:ext cx="10515600" cy="310284"/>
          </a:xfrm>
        </p:spPr>
        <p:txBody>
          <a:bodyPr>
            <a:noAutofit/>
          </a:bodyPr>
          <a:lstStyle/>
          <a:p>
            <a:r>
              <a:rPr lang="en-US" sz="3000" dirty="0"/>
              <a:t>What does Swarm initialization mean? How does a Swarm look like??</a:t>
            </a:r>
            <a:endParaRPr lang="en-IN" sz="3000" dirty="0"/>
          </a:p>
        </p:txBody>
      </p:sp>
      <p:sp>
        <p:nvSpPr>
          <p:cNvPr id="3" name="Rectangle 2">
            <a:extLst>
              <a:ext uri="{FF2B5EF4-FFF2-40B4-BE49-F238E27FC236}">
                <a16:creationId xmlns:a16="http://schemas.microsoft.com/office/drawing/2014/main" id="{2A87B192-CF64-C627-F8F6-58DB4DB7A72B}"/>
              </a:ext>
            </a:extLst>
          </p:cNvPr>
          <p:cNvSpPr/>
          <p:nvPr/>
        </p:nvSpPr>
        <p:spPr>
          <a:xfrm>
            <a:off x="2493818" y="1111827"/>
            <a:ext cx="3044536" cy="547600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D4CBDAB-5E47-A731-C754-4367CAA8E52A}"/>
              </a:ext>
            </a:extLst>
          </p:cNvPr>
          <p:cNvSpPr/>
          <p:nvPr/>
        </p:nvSpPr>
        <p:spPr>
          <a:xfrm>
            <a:off x="2753591" y="1422111"/>
            <a:ext cx="2524991" cy="2923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Particle 1</a:t>
            </a:r>
            <a:endParaRPr lang="en-IN" dirty="0"/>
          </a:p>
        </p:txBody>
      </p:sp>
      <p:sp>
        <p:nvSpPr>
          <p:cNvPr id="5" name="Rectangle 4">
            <a:extLst>
              <a:ext uri="{FF2B5EF4-FFF2-40B4-BE49-F238E27FC236}">
                <a16:creationId xmlns:a16="http://schemas.microsoft.com/office/drawing/2014/main" id="{634FBE20-93FD-D67A-83ED-252D53D00C88}"/>
              </a:ext>
            </a:extLst>
          </p:cNvPr>
          <p:cNvSpPr/>
          <p:nvPr/>
        </p:nvSpPr>
        <p:spPr>
          <a:xfrm>
            <a:off x="2753591" y="1878589"/>
            <a:ext cx="2524991" cy="2923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Particle 2</a:t>
            </a:r>
            <a:endParaRPr lang="en-IN" dirty="0"/>
          </a:p>
        </p:txBody>
      </p:sp>
      <p:sp>
        <p:nvSpPr>
          <p:cNvPr id="7" name="Rectangle 6">
            <a:extLst>
              <a:ext uri="{FF2B5EF4-FFF2-40B4-BE49-F238E27FC236}">
                <a16:creationId xmlns:a16="http://schemas.microsoft.com/office/drawing/2014/main" id="{29815E35-7B1F-0C9E-B849-55BA344484A7}"/>
              </a:ext>
            </a:extLst>
          </p:cNvPr>
          <p:cNvSpPr/>
          <p:nvPr/>
        </p:nvSpPr>
        <p:spPr>
          <a:xfrm>
            <a:off x="2748393" y="5471319"/>
            <a:ext cx="2524991" cy="2923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Particle 19</a:t>
            </a:r>
            <a:endParaRPr lang="en-IN" dirty="0"/>
          </a:p>
        </p:txBody>
      </p:sp>
      <p:sp>
        <p:nvSpPr>
          <p:cNvPr id="8" name="Rectangle 7">
            <a:extLst>
              <a:ext uri="{FF2B5EF4-FFF2-40B4-BE49-F238E27FC236}">
                <a16:creationId xmlns:a16="http://schemas.microsoft.com/office/drawing/2014/main" id="{393CCD7F-D6F0-68CA-590D-8DCC9F62E4EA}"/>
              </a:ext>
            </a:extLst>
          </p:cNvPr>
          <p:cNvSpPr/>
          <p:nvPr/>
        </p:nvSpPr>
        <p:spPr>
          <a:xfrm>
            <a:off x="2748393" y="5008635"/>
            <a:ext cx="2524991" cy="2923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Particle 18</a:t>
            </a:r>
            <a:endParaRPr lang="en-IN" dirty="0"/>
          </a:p>
        </p:txBody>
      </p:sp>
      <p:sp>
        <p:nvSpPr>
          <p:cNvPr id="9" name="Rectangle 8">
            <a:extLst>
              <a:ext uri="{FF2B5EF4-FFF2-40B4-BE49-F238E27FC236}">
                <a16:creationId xmlns:a16="http://schemas.microsoft.com/office/drawing/2014/main" id="{805AF2EE-C87D-6115-4FC9-995FBC2EB49E}"/>
              </a:ext>
            </a:extLst>
          </p:cNvPr>
          <p:cNvSpPr/>
          <p:nvPr/>
        </p:nvSpPr>
        <p:spPr>
          <a:xfrm>
            <a:off x="2753590" y="5917911"/>
            <a:ext cx="2524991" cy="2923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Particle 20</a:t>
            </a:r>
            <a:endParaRPr lang="en-IN" dirty="0"/>
          </a:p>
        </p:txBody>
      </p:sp>
      <p:sp>
        <p:nvSpPr>
          <p:cNvPr id="12" name="Rectangle 11">
            <a:extLst>
              <a:ext uri="{FF2B5EF4-FFF2-40B4-BE49-F238E27FC236}">
                <a16:creationId xmlns:a16="http://schemas.microsoft.com/office/drawing/2014/main" id="{5834A37D-524C-52FF-2799-8CACC71A24D7}"/>
              </a:ext>
            </a:extLst>
          </p:cNvPr>
          <p:cNvSpPr/>
          <p:nvPr/>
        </p:nvSpPr>
        <p:spPr>
          <a:xfrm>
            <a:off x="2748392" y="2408687"/>
            <a:ext cx="2524991" cy="2923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Particle 3</a:t>
            </a:r>
            <a:endParaRPr lang="en-IN" dirty="0"/>
          </a:p>
        </p:txBody>
      </p:sp>
      <p:sp>
        <p:nvSpPr>
          <p:cNvPr id="13" name="Rectangle 12">
            <a:extLst>
              <a:ext uri="{FF2B5EF4-FFF2-40B4-BE49-F238E27FC236}">
                <a16:creationId xmlns:a16="http://schemas.microsoft.com/office/drawing/2014/main" id="{D118CA8C-FA21-F1ED-69D1-A6EB4AEEAD06}"/>
              </a:ext>
            </a:extLst>
          </p:cNvPr>
          <p:cNvSpPr/>
          <p:nvPr/>
        </p:nvSpPr>
        <p:spPr>
          <a:xfrm>
            <a:off x="2748392" y="2891485"/>
            <a:ext cx="2524991" cy="2923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Particle 4</a:t>
            </a:r>
            <a:endParaRPr lang="en-IN" dirty="0"/>
          </a:p>
        </p:txBody>
      </p:sp>
      <p:sp>
        <p:nvSpPr>
          <p:cNvPr id="14" name="Rectangle 13">
            <a:extLst>
              <a:ext uri="{FF2B5EF4-FFF2-40B4-BE49-F238E27FC236}">
                <a16:creationId xmlns:a16="http://schemas.microsoft.com/office/drawing/2014/main" id="{6174A1D8-89DC-E54C-5874-38BDB09D7554}"/>
              </a:ext>
            </a:extLst>
          </p:cNvPr>
          <p:cNvSpPr/>
          <p:nvPr/>
        </p:nvSpPr>
        <p:spPr>
          <a:xfrm>
            <a:off x="2748392" y="607813"/>
            <a:ext cx="2524991" cy="2923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PSO Swarm Format</a:t>
            </a:r>
            <a:endParaRPr lang="en-IN" dirty="0"/>
          </a:p>
        </p:txBody>
      </p:sp>
      <p:sp>
        <p:nvSpPr>
          <p:cNvPr id="15" name="Rectangle 14">
            <a:extLst>
              <a:ext uri="{FF2B5EF4-FFF2-40B4-BE49-F238E27FC236}">
                <a16:creationId xmlns:a16="http://schemas.microsoft.com/office/drawing/2014/main" id="{23FAED83-9DD4-FBC3-C3D3-45927FA7A857}"/>
              </a:ext>
            </a:extLst>
          </p:cNvPr>
          <p:cNvSpPr/>
          <p:nvPr/>
        </p:nvSpPr>
        <p:spPr>
          <a:xfrm>
            <a:off x="415636" y="1579418"/>
            <a:ext cx="1950895" cy="971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Initialized Swarm of Particles</a:t>
            </a:r>
            <a:endParaRPr lang="en-IN" dirty="0"/>
          </a:p>
        </p:txBody>
      </p:sp>
      <p:sp>
        <p:nvSpPr>
          <p:cNvPr id="17" name="Rectangle 16">
            <a:extLst>
              <a:ext uri="{FF2B5EF4-FFF2-40B4-BE49-F238E27FC236}">
                <a16:creationId xmlns:a16="http://schemas.microsoft.com/office/drawing/2014/main" id="{CCDE3127-5D92-26E6-3B35-ED67400740FF}"/>
              </a:ext>
            </a:extLst>
          </p:cNvPr>
          <p:cNvSpPr/>
          <p:nvPr/>
        </p:nvSpPr>
        <p:spPr>
          <a:xfrm>
            <a:off x="346370" y="5431911"/>
            <a:ext cx="1950895" cy="971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Updated Swarm of Particles</a:t>
            </a:r>
            <a:endParaRPr lang="en-IN" dirty="0"/>
          </a:p>
        </p:txBody>
      </p:sp>
      <p:cxnSp>
        <p:nvCxnSpPr>
          <p:cNvPr id="19" name="Connector: Curved 18">
            <a:extLst>
              <a:ext uri="{FF2B5EF4-FFF2-40B4-BE49-F238E27FC236}">
                <a16:creationId xmlns:a16="http://schemas.microsoft.com/office/drawing/2014/main" id="{E66A53EE-E7C5-C4FC-042E-B553B5DFA046}"/>
              </a:ext>
            </a:extLst>
          </p:cNvPr>
          <p:cNvCxnSpPr>
            <a:stCxn id="17" idx="0"/>
            <a:endCxn id="3" idx="1"/>
          </p:cNvCxnSpPr>
          <p:nvPr/>
        </p:nvCxnSpPr>
        <p:spPr>
          <a:xfrm rot="5400000" flipH="1" flipV="1">
            <a:off x="1116779" y="4054872"/>
            <a:ext cx="1582079" cy="117200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80035E00-05B5-1D3D-1D71-1E6D3F077C80}"/>
              </a:ext>
            </a:extLst>
          </p:cNvPr>
          <p:cNvCxnSpPr>
            <a:stCxn id="15" idx="2"/>
            <a:endCxn id="3" idx="1"/>
          </p:cNvCxnSpPr>
          <p:nvPr/>
        </p:nvCxnSpPr>
        <p:spPr>
          <a:xfrm rot="16200000" flipH="1">
            <a:off x="1293244" y="2649257"/>
            <a:ext cx="1298415" cy="11027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AB21DD9-4106-A5E7-15A3-7C0D81CECC43}"/>
              </a:ext>
            </a:extLst>
          </p:cNvPr>
          <p:cNvSpPr/>
          <p:nvPr/>
        </p:nvSpPr>
        <p:spPr>
          <a:xfrm>
            <a:off x="7452010" y="503880"/>
            <a:ext cx="4492430" cy="195531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C75D1040-C7DB-7F69-78DB-6E114F6CC7A2}"/>
              </a:ext>
            </a:extLst>
          </p:cNvPr>
          <p:cNvPicPr>
            <a:picLocks noChangeAspect="1"/>
          </p:cNvPicPr>
          <p:nvPr/>
        </p:nvPicPr>
        <p:blipFill>
          <a:blip r:embed="rId2"/>
          <a:stretch>
            <a:fillRect/>
          </a:stretch>
        </p:blipFill>
        <p:spPr>
          <a:xfrm>
            <a:off x="10305161" y="1025210"/>
            <a:ext cx="1559854" cy="1433987"/>
          </a:xfrm>
          <a:prstGeom prst="rect">
            <a:avLst/>
          </a:prstGeom>
        </p:spPr>
      </p:pic>
      <p:sp>
        <p:nvSpPr>
          <p:cNvPr id="27" name="Rectangle 26">
            <a:extLst>
              <a:ext uri="{FF2B5EF4-FFF2-40B4-BE49-F238E27FC236}">
                <a16:creationId xmlns:a16="http://schemas.microsoft.com/office/drawing/2014/main" id="{7F1E3123-4211-D475-7CCA-4562D054E1EA}"/>
              </a:ext>
            </a:extLst>
          </p:cNvPr>
          <p:cNvSpPr/>
          <p:nvPr/>
        </p:nvSpPr>
        <p:spPr>
          <a:xfrm rot="16200000">
            <a:off x="5784065" y="3648511"/>
            <a:ext cx="2688665" cy="5403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Particle Format</a:t>
            </a:r>
            <a:endParaRPr lang="en-IN" dirty="0"/>
          </a:p>
        </p:txBody>
      </p:sp>
      <p:pic>
        <p:nvPicPr>
          <p:cNvPr id="29" name="Picture 28">
            <a:extLst>
              <a:ext uri="{FF2B5EF4-FFF2-40B4-BE49-F238E27FC236}">
                <a16:creationId xmlns:a16="http://schemas.microsoft.com/office/drawing/2014/main" id="{01EB9A15-BFB0-20F4-0437-2A5D7BDB1A1F}"/>
              </a:ext>
            </a:extLst>
          </p:cNvPr>
          <p:cNvPicPr>
            <a:picLocks noChangeAspect="1"/>
          </p:cNvPicPr>
          <p:nvPr/>
        </p:nvPicPr>
        <p:blipFill>
          <a:blip r:embed="rId3"/>
          <a:stretch>
            <a:fillRect/>
          </a:stretch>
        </p:blipFill>
        <p:spPr>
          <a:xfrm>
            <a:off x="7452010" y="608639"/>
            <a:ext cx="4413005" cy="451556"/>
          </a:xfrm>
          <a:prstGeom prst="rect">
            <a:avLst/>
          </a:prstGeom>
        </p:spPr>
      </p:pic>
      <p:sp>
        <p:nvSpPr>
          <p:cNvPr id="36" name="Rectangle 35">
            <a:extLst>
              <a:ext uri="{FF2B5EF4-FFF2-40B4-BE49-F238E27FC236}">
                <a16:creationId xmlns:a16="http://schemas.microsoft.com/office/drawing/2014/main" id="{5706E6C3-F1D3-4D6D-3583-9980C8811D87}"/>
              </a:ext>
            </a:extLst>
          </p:cNvPr>
          <p:cNvSpPr/>
          <p:nvPr/>
        </p:nvSpPr>
        <p:spPr>
          <a:xfrm>
            <a:off x="7477984" y="2623146"/>
            <a:ext cx="4492430" cy="195531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Picture 36">
            <a:extLst>
              <a:ext uri="{FF2B5EF4-FFF2-40B4-BE49-F238E27FC236}">
                <a16:creationId xmlns:a16="http://schemas.microsoft.com/office/drawing/2014/main" id="{730B1CEB-F71C-6DE0-BE1E-BED865541956}"/>
              </a:ext>
            </a:extLst>
          </p:cNvPr>
          <p:cNvPicPr>
            <a:picLocks noChangeAspect="1"/>
          </p:cNvPicPr>
          <p:nvPr/>
        </p:nvPicPr>
        <p:blipFill>
          <a:blip r:embed="rId2"/>
          <a:stretch>
            <a:fillRect/>
          </a:stretch>
        </p:blipFill>
        <p:spPr>
          <a:xfrm>
            <a:off x="10331135" y="3144476"/>
            <a:ext cx="1559854" cy="1433987"/>
          </a:xfrm>
          <a:prstGeom prst="rect">
            <a:avLst/>
          </a:prstGeom>
        </p:spPr>
      </p:pic>
      <p:pic>
        <p:nvPicPr>
          <p:cNvPr id="38" name="Picture 37">
            <a:extLst>
              <a:ext uri="{FF2B5EF4-FFF2-40B4-BE49-F238E27FC236}">
                <a16:creationId xmlns:a16="http://schemas.microsoft.com/office/drawing/2014/main" id="{A160869B-13C7-5225-6BA1-CC8E3279EFD1}"/>
              </a:ext>
            </a:extLst>
          </p:cNvPr>
          <p:cNvPicPr>
            <a:picLocks noChangeAspect="1"/>
          </p:cNvPicPr>
          <p:nvPr/>
        </p:nvPicPr>
        <p:blipFill>
          <a:blip r:embed="rId3"/>
          <a:stretch>
            <a:fillRect/>
          </a:stretch>
        </p:blipFill>
        <p:spPr>
          <a:xfrm>
            <a:off x="7477984" y="2727905"/>
            <a:ext cx="4413005" cy="451556"/>
          </a:xfrm>
          <a:prstGeom prst="rect">
            <a:avLst/>
          </a:prstGeom>
        </p:spPr>
      </p:pic>
      <p:sp>
        <p:nvSpPr>
          <p:cNvPr id="42" name="Rectangle 41">
            <a:extLst>
              <a:ext uri="{FF2B5EF4-FFF2-40B4-BE49-F238E27FC236}">
                <a16:creationId xmlns:a16="http://schemas.microsoft.com/office/drawing/2014/main" id="{70D1D5CB-D2BE-854E-413F-5AC2E99056B0}"/>
              </a:ext>
            </a:extLst>
          </p:cNvPr>
          <p:cNvSpPr/>
          <p:nvPr/>
        </p:nvSpPr>
        <p:spPr>
          <a:xfrm>
            <a:off x="7477984" y="4683223"/>
            <a:ext cx="4492430" cy="195531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3" name="Picture 42">
            <a:extLst>
              <a:ext uri="{FF2B5EF4-FFF2-40B4-BE49-F238E27FC236}">
                <a16:creationId xmlns:a16="http://schemas.microsoft.com/office/drawing/2014/main" id="{167288FD-624A-29EA-9260-98E16AFD745D}"/>
              </a:ext>
            </a:extLst>
          </p:cNvPr>
          <p:cNvPicPr>
            <a:picLocks noChangeAspect="1"/>
          </p:cNvPicPr>
          <p:nvPr/>
        </p:nvPicPr>
        <p:blipFill>
          <a:blip r:embed="rId2"/>
          <a:stretch>
            <a:fillRect/>
          </a:stretch>
        </p:blipFill>
        <p:spPr>
          <a:xfrm>
            <a:off x="10331135" y="5204553"/>
            <a:ext cx="1559854" cy="1433987"/>
          </a:xfrm>
          <a:prstGeom prst="rect">
            <a:avLst/>
          </a:prstGeom>
        </p:spPr>
      </p:pic>
      <p:pic>
        <p:nvPicPr>
          <p:cNvPr id="44" name="Picture 43">
            <a:extLst>
              <a:ext uri="{FF2B5EF4-FFF2-40B4-BE49-F238E27FC236}">
                <a16:creationId xmlns:a16="http://schemas.microsoft.com/office/drawing/2014/main" id="{EED99835-0B93-AE78-5160-1C121D610C18}"/>
              </a:ext>
            </a:extLst>
          </p:cNvPr>
          <p:cNvPicPr>
            <a:picLocks noChangeAspect="1"/>
          </p:cNvPicPr>
          <p:nvPr/>
        </p:nvPicPr>
        <p:blipFill>
          <a:blip r:embed="rId3"/>
          <a:stretch>
            <a:fillRect/>
          </a:stretch>
        </p:blipFill>
        <p:spPr>
          <a:xfrm>
            <a:off x="7477984" y="4787982"/>
            <a:ext cx="4413005" cy="451556"/>
          </a:xfrm>
          <a:prstGeom prst="rect">
            <a:avLst/>
          </a:prstGeom>
        </p:spPr>
      </p:pic>
      <p:cxnSp>
        <p:nvCxnSpPr>
          <p:cNvPr id="46" name="Straight Arrow Connector 45">
            <a:extLst>
              <a:ext uri="{FF2B5EF4-FFF2-40B4-BE49-F238E27FC236}">
                <a16:creationId xmlns:a16="http://schemas.microsoft.com/office/drawing/2014/main" id="{03A68BC6-B7BC-06C0-0392-19575EF475EC}"/>
              </a:ext>
            </a:extLst>
          </p:cNvPr>
          <p:cNvCxnSpPr>
            <a:endCxn id="26" idx="1"/>
          </p:cNvCxnSpPr>
          <p:nvPr/>
        </p:nvCxnSpPr>
        <p:spPr>
          <a:xfrm flipV="1">
            <a:off x="5273383" y="1481539"/>
            <a:ext cx="2178627" cy="9787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7" name="Straight Arrow Connector 46">
            <a:extLst>
              <a:ext uri="{FF2B5EF4-FFF2-40B4-BE49-F238E27FC236}">
                <a16:creationId xmlns:a16="http://schemas.microsoft.com/office/drawing/2014/main" id="{FF187B8C-C1A6-5ECB-1D82-86421B39C423}"/>
              </a:ext>
            </a:extLst>
          </p:cNvPr>
          <p:cNvCxnSpPr>
            <a:cxnSpLocks/>
            <a:endCxn id="42" idx="1"/>
          </p:cNvCxnSpPr>
          <p:nvPr/>
        </p:nvCxnSpPr>
        <p:spPr>
          <a:xfrm>
            <a:off x="5273382" y="2574341"/>
            <a:ext cx="2204602" cy="308654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Straight Arrow Connector 47">
            <a:extLst>
              <a:ext uri="{FF2B5EF4-FFF2-40B4-BE49-F238E27FC236}">
                <a16:creationId xmlns:a16="http://schemas.microsoft.com/office/drawing/2014/main" id="{36AE36DA-57CD-7AEA-A729-CF821B1024EF}"/>
              </a:ext>
            </a:extLst>
          </p:cNvPr>
          <p:cNvCxnSpPr>
            <a:cxnSpLocks/>
            <a:stCxn id="5" idx="3"/>
            <a:endCxn id="36" idx="1"/>
          </p:cNvCxnSpPr>
          <p:nvPr/>
        </p:nvCxnSpPr>
        <p:spPr>
          <a:xfrm>
            <a:off x="5278582" y="2024784"/>
            <a:ext cx="2199402" cy="157602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E75F378C-0794-E383-8D8A-59ADCAC759F9}"/>
              </a:ext>
            </a:extLst>
          </p:cNvPr>
          <p:cNvSpPr txBox="1"/>
          <p:nvPr/>
        </p:nvSpPr>
        <p:spPr>
          <a:xfrm>
            <a:off x="2748392" y="3429000"/>
            <a:ext cx="2524989" cy="1477328"/>
          </a:xfrm>
          <a:prstGeom prst="rect">
            <a:avLst/>
          </a:prstGeom>
          <a:noFill/>
        </p:spPr>
        <p:txBody>
          <a:bodyPr wrap="square" rtlCol="0">
            <a:spAutoFit/>
          </a:bodyPr>
          <a:lstStyle/>
          <a:p>
            <a:pPr algn="ctr"/>
            <a:r>
              <a:rPr lang="en-US" dirty="0"/>
              <a:t>.</a:t>
            </a:r>
          </a:p>
          <a:p>
            <a:pPr algn="ctr"/>
            <a:r>
              <a:rPr lang="en-US" dirty="0"/>
              <a:t>.</a:t>
            </a:r>
          </a:p>
          <a:p>
            <a:pPr algn="ctr"/>
            <a:r>
              <a:rPr lang="en-US" dirty="0"/>
              <a:t>.</a:t>
            </a:r>
          </a:p>
          <a:p>
            <a:pPr algn="ctr"/>
            <a:r>
              <a:rPr lang="en-US" dirty="0"/>
              <a:t>.</a:t>
            </a:r>
          </a:p>
          <a:p>
            <a:pPr algn="ctr"/>
            <a:r>
              <a:rPr lang="en-US" dirty="0"/>
              <a:t>.</a:t>
            </a:r>
            <a:endParaRPr lang="en-IN" dirty="0"/>
          </a:p>
        </p:txBody>
      </p:sp>
      <p:sp>
        <p:nvSpPr>
          <p:cNvPr id="20" name="TextBox 19">
            <a:extLst>
              <a:ext uri="{FF2B5EF4-FFF2-40B4-BE49-F238E27FC236}">
                <a16:creationId xmlns:a16="http://schemas.microsoft.com/office/drawing/2014/main" id="{2ECDDA2F-BBF4-18DC-CB75-26A71597060B}"/>
              </a:ext>
            </a:extLst>
          </p:cNvPr>
          <p:cNvSpPr txBox="1"/>
          <p:nvPr/>
        </p:nvSpPr>
        <p:spPr>
          <a:xfrm>
            <a:off x="249504" y="4578463"/>
            <a:ext cx="2204602" cy="369332"/>
          </a:xfrm>
          <a:prstGeom prst="rect">
            <a:avLst/>
          </a:prstGeom>
          <a:noFill/>
        </p:spPr>
        <p:txBody>
          <a:bodyPr wrap="square" rtlCol="0">
            <a:spAutoFit/>
          </a:bodyPr>
          <a:lstStyle/>
          <a:p>
            <a:r>
              <a:rPr lang="en-US" dirty="0"/>
              <a:t>After Every Iteration</a:t>
            </a:r>
            <a:endParaRPr lang="en-IN" dirty="0"/>
          </a:p>
        </p:txBody>
      </p:sp>
    </p:spTree>
    <p:extLst>
      <p:ext uri="{BB962C8B-B14F-4D97-AF65-F5344CB8AC3E}">
        <p14:creationId xmlns:p14="http://schemas.microsoft.com/office/powerpoint/2010/main" val="2967793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1F6D0E-E4E8-2658-7A2D-08FC5F1E1FBD}"/>
              </a:ext>
            </a:extLst>
          </p:cNvPr>
          <p:cNvSpPr/>
          <p:nvPr/>
        </p:nvSpPr>
        <p:spPr>
          <a:xfrm>
            <a:off x="644236" y="271462"/>
            <a:ext cx="2857500" cy="8208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217EBEFC-463A-CD18-DCEB-D92BF03573C5}"/>
              </a:ext>
            </a:extLst>
          </p:cNvPr>
          <p:cNvSpPr/>
          <p:nvPr/>
        </p:nvSpPr>
        <p:spPr>
          <a:xfrm>
            <a:off x="924791" y="537500"/>
            <a:ext cx="571500" cy="3251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440E1E9-4DBF-ED3C-32BC-5B01C6B45A92}"/>
              </a:ext>
            </a:extLst>
          </p:cNvPr>
          <p:cNvSpPr/>
          <p:nvPr/>
        </p:nvSpPr>
        <p:spPr>
          <a:xfrm>
            <a:off x="1795029" y="538757"/>
            <a:ext cx="571500" cy="3251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60BDA804-E79C-356F-58AC-9D859CFBDE57}"/>
              </a:ext>
            </a:extLst>
          </p:cNvPr>
          <p:cNvSpPr/>
          <p:nvPr/>
        </p:nvSpPr>
        <p:spPr>
          <a:xfrm>
            <a:off x="2686270" y="532534"/>
            <a:ext cx="571500" cy="3251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819B557-815F-A59F-EA2B-DB35A4EE37F2}"/>
              </a:ext>
            </a:extLst>
          </p:cNvPr>
          <p:cNvSpPr txBox="1"/>
          <p:nvPr/>
        </p:nvSpPr>
        <p:spPr>
          <a:xfrm>
            <a:off x="1210541" y="0"/>
            <a:ext cx="1522699" cy="369332"/>
          </a:xfrm>
          <a:prstGeom prst="rect">
            <a:avLst/>
          </a:prstGeom>
          <a:noFill/>
        </p:spPr>
        <p:txBody>
          <a:bodyPr wrap="square" rtlCol="0">
            <a:spAutoFit/>
          </a:bodyPr>
          <a:lstStyle/>
          <a:p>
            <a:r>
              <a:rPr lang="en-US" dirty="0"/>
              <a:t>GLOBAL_BEST</a:t>
            </a:r>
            <a:endParaRPr lang="en-IN" dirty="0"/>
          </a:p>
        </p:txBody>
      </p:sp>
      <p:cxnSp>
        <p:nvCxnSpPr>
          <p:cNvPr id="14" name="Straight Connector 13">
            <a:extLst>
              <a:ext uri="{FF2B5EF4-FFF2-40B4-BE49-F238E27FC236}">
                <a16:creationId xmlns:a16="http://schemas.microsoft.com/office/drawing/2014/main" id="{1768975A-ACC0-4647-80A9-F8FBBF37C753}"/>
              </a:ext>
            </a:extLst>
          </p:cNvPr>
          <p:cNvCxnSpPr>
            <a:cxnSpLocks/>
            <a:stCxn id="4" idx="2"/>
          </p:cNvCxnSpPr>
          <p:nvPr/>
        </p:nvCxnSpPr>
        <p:spPr>
          <a:xfrm flipH="1">
            <a:off x="644236" y="862648"/>
            <a:ext cx="566305" cy="516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B357509-260B-0D01-E03D-7BDCDE5F8EB9}"/>
              </a:ext>
            </a:extLst>
          </p:cNvPr>
          <p:cNvCxnSpPr>
            <a:cxnSpLocks/>
            <a:stCxn id="5" idx="2"/>
          </p:cNvCxnSpPr>
          <p:nvPr/>
        </p:nvCxnSpPr>
        <p:spPr>
          <a:xfrm flipH="1">
            <a:off x="2077971" y="863905"/>
            <a:ext cx="2808" cy="547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D6C7BA-7DCE-215E-A89B-F0A2D6DF18EE}"/>
              </a:ext>
            </a:extLst>
          </p:cNvPr>
          <p:cNvCxnSpPr>
            <a:cxnSpLocks/>
            <a:stCxn id="6" idx="2"/>
          </p:cNvCxnSpPr>
          <p:nvPr/>
        </p:nvCxnSpPr>
        <p:spPr>
          <a:xfrm>
            <a:off x="2972020" y="857682"/>
            <a:ext cx="605491" cy="433389"/>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1015521-BD7F-3F14-AC64-78F8AC8FB5B3}"/>
              </a:ext>
            </a:extLst>
          </p:cNvPr>
          <p:cNvSpPr txBox="1"/>
          <p:nvPr/>
        </p:nvSpPr>
        <p:spPr>
          <a:xfrm flipH="1">
            <a:off x="365240" y="1348198"/>
            <a:ext cx="1284317" cy="369332"/>
          </a:xfrm>
          <a:prstGeom prst="rect">
            <a:avLst/>
          </a:prstGeom>
          <a:noFill/>
        </p:spPr>
        <p:txBody>
          <a:bodyPr wrap="square" rtlCol="0">
            <a:spAutoFit/>
          </a:bodyPr>
          <a:lstStyle/>
          <a:p>
            <a:r>
              <a:rPr lang="en-US" dirty="0"/>
              <a:t>value</a:t>
            </a:r>
            <a:endParaRPr lang="en-IN" dirty="0"/>
          </a:p>
        </p:txBody>
      </p:sp>
      <p:sp>
        <p:nvSpPr>
          <p:cNvPr id="20" name="TextBox 19">
            <a:extLst>
              <a:ext uri="{FF2B5EF4-FFF2-40B4-BE49-F238E27FC236}">
                <a16:creationId xmlns:a16="http://schemas.microsoft.com/office/drawing/2014/main" id="{72FF23DF-BB4F-09EC-D11F-1146EDEE1D91}"/>
              </a:ext>
            </a:extLst>
          </p:cNvPr>
          <p:cNvSpPr txBox="1"/>
          <p:nvPr/>
        </p:nvSpPr>
        <p:spPr>
          <a:xfrm flipH="1">
            <a:off x="1805631" y="1381557"/>
            <a:ext cx="1284317" cy="369332"/>
          </a:xfrm>
          <a:prstGeom prst="rect">
            <a:avLst/>
          </a:prstGeom>
          <a:noFill/>
        </p:spPr>
        <p:txBody>
          <a:bodyPr wrap="square" rtlCol="0">
            <a:spAutoFit/>
          </a:bodyPr>
          <a:lstStyle/>
          <a:p>
            <a:r>
              <a:rPr lang="en-US" dirty="0"/>
              <a:t>position</a:t>
            </a:r>
            <a:endParaRPr lang="en-IN" dirty="0"/>
          </a:p>
        </p:txBody>
      </p:sp>
      <p:sp>
        <p:nvSpPr>
          <p:cNvPr id="21" name="TextBox 20">
            <a:extLst>
              <a:ext uri="{FF2B5EF4-FFF2-40B4-BE49-F238E27FC236}">
                <a16:creationId xmlns:a16="http://schemas.microsoft.com/office/drawing/2014/main" id="{A45EE0C3-D5B9-238D-DECB-46A645F55456}"/>
              </a:ext>
            </a:extLst>
          </p:cNvPr>
          <p:cNvSpPr txBox="1"/>
          <p:nvPr/>
        </p:nvSpPr>
        <p:spPr>
          <a:xfrm flipH="1">
            <a:off x="3352596" y="1301644"/>
            <a:ext cx="1972320" cy="369332"/>
          </a:xfrm>
          <a:prstGeom prst="rect">
            <a:avLst/>
          </a:prstGeom>
          <a:noFill/>
        </p:spPr>
        <p:txBody>
          <a:bodyPr wrap="square" rtlCol="0">
            <a:spAutoFit/>
          </a:bodyPr>
          <a:lstStyle/>
          <a:p>
            <a:r>
              <a:rPr lang="en-US" dirty="0"/>
              <a:t>Iteration number</a:t>
            </a:r>
            <a:endParaRPr lang="en-IN" dirty="0"/>
          </a:p>
        </p:txBody>
      </p:sp>
      <p:sp>
        <p:nvSpPr>
          <p:cNvPr id="22" name="Rectangle 21">
            <a:extLst>
              <a:ext uri="{FF2B5EF4-FFF2-40B4-BE49-F238E27FC236}">
                <a16:creationId xmlns:a16="http://schemas.microsoft.com/office/drawing/2014/main" id="{1C42AE48-654B-3153-A81D-166204F04D9B}"/>
              </a:ext>
            </a:extLst>
          </p:cNvPr>
          <p:cNvSpPr/>
          <p:nvPr/>
        </p:nvSpPr>
        <p:spPr>
          <a:xfrm>
            <a:off x="7261516" y="301337"/>
            <a:ext cx="2857500" cy="82088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630C26B1-2E29-E4C1-235A-88BCAF10399D}"/>
              </a:ext>
            </a:extLst>
          </p:cNvPr>
          <p:cNvSpPr/>
          <p:nvPr/>
        </p:nvSpPr>
        <p:spPr>
          <a:xfrm>
            <a:off x="7542071" y="550718"/>
            <a:ext cx="571500" cy="32514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F7F1E571-394D-4102-A372-3D49786D8C69}"/>
              </a:ext>
            </a:extLst>
          </p:cNvPr>
          <p:cNvSpPr/>
          <p:nvPr/>
        </p:nvSpPr>
        <p:spPr>
          <a:xfrm>
            <a:off x="8422911" y="550718"/>
            <a:ext cx="571500" cy="32514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55D6DF2F-0A9C-D19C-9E66-AE594AC8CDD8}"/>
              </a:ext>
            </a:extLst>
          </p:cNvPr>
          <p:cNvSpPr/>
          <p:nvPr/>
        </p:nvSpPr>
        <p:spPr>
          <a:xfrm>
            <a:off x="9314152" y="550718"/>
            <a:ext cx="571500" cy="32514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65BDE61E-7338-4077-D835-FEE37B6FFC4B}"/>
              </a:ext>
            </a:extLst>
          </p:cNvPr>
          <p:cNvSpPr txBox="1"/>
          <p:nvPr/>
        </p:nvSpPr>
        <p:spPr>
          <a:xfrm>
            <a:off x="7827821" y="0"/>
            <a:ext cx="1879407" cy="369332"/>
          </a:xfrm>
          <a:prstGeom prst="rect">
            <a:avLst/>
          </a:prstGeom>
          <a:noFill/>
        </p:spPr>
        <p:txBody>
          <a:bodyPr wrap="square" rtlCol="0">
            <a:spAutoFit/>
          </a:bodyPr>
          <a:lstStyle/>
          <a:p>
            <a:r>
              <a:rPr lang="en-US" dirty="0"/>
              <a:t>PARTICLE_BEST</a:t>
            </a:r>
            <a:endParaRPr lang="en-IN" dirty="0"/>
          </a:p>
        </p:txBody>
      </p:sp>
      <p:cxnSp>
        <p:nvCxnSpPr>
          <p:cNvPr id="27" name="Straight Connector 26">
            <a:extLst>
              <a:ext uri="{FF2B5EF4-FFF2-40B4-BE49-F238E27FC236}">
                <a16:creationId xmlns:a16="http://schemas.microsoft.com/office/drawing/2014/main" id="{82294C6F-2CE1-D226-83BC-3B93989AF3C0}"/>
              </a:ext>
            </a:extLst>
          </p:cNvPr>
          <p:cNvCxnSpPr>
            <a:stCxn id="23" idx="2"/>
          </p:cNvCxnSpPr>
          <p:nvPr/>
        </p:nvCxnSpPr>
        <p:spPr>
          <a:xfrm flipH="1">
            <a:off x="7261516" y="875866"/>
            <a:ext cx="566305" cy="516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1F29256-36D9-B810-7844-F642EF0E6798}"/>
              </a:ext>
            </a:extLst>
          </p:cNvPr>
          <p:cNvCxnSpPr>
            <a:stCxn id="24" idx="2"/>
          </p:cNvCxnSpPr>
          <p:nvPr/>
        </p:nvCxnSpPr>
        <p:spPr>
          <a:xfrm flipH="1">
            <a:off x="8705853" y="875866"/>
            <a:ext cx="2808" cy="547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24C8D2A-74BF-5A22-DBD9-CF880184D708}"/>
              </a:ext>
            </a:extLst>
          </p:cNvPr>
          <p:cNvCxnSpPr>
            <a:stCxn id="25" idx="2"/>
          </p:cNvCxnSpPr>
          <p:nvPr/>
        </p:nvCxnSpPr>
        <p:spPr>
          <a:xfrm>
            <a:off x="9599902" y="875866"/>
            <a:ext cx="605491" cy="433389"/>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96EDDA-EA2F-F94F-38F2-F5454C529951}"/>
              </a:ext>
            </a:extLst>
          </p:cNvPr>
          <p:cNvSpPr txBox="1"/>
          <p:nvPr/>
        </p:nvSpPr>
        <p:spPr>
          <a:xfrm flipH="1">
            <a:off x="6982520" y="1348198"/>
            <a:ext cx="1284317" cy="369332"/>
          </a:xfrm>
          <a:prstGeom prst="rect">
            <a:avLst/>
          </a:prstGeom>
          <a:noFill/>
        </p:spPr>
        <p:txBody>
          <a:bodyPr wrap="square" rtlCol="0">
            <a:spAutoFit/>
          </a:bodyPr>
          <a:lstStyle/>
          <a:p>
            <a:r>
              <a:rPr lang="en-US" dirty="0"/>
              <a:t>value</a:t>
            </a:r>
            <a:endParaRPr lang="en-IN" dirty="0"/>
          </a:p>
        </p:txBody>
      </p:sp>
      <p:sp>
        <p:nvSpPr>
          <p:cNvPr id="31" name="TextBox 30">
            <a:extLst>
              <a:ext uri="{FF2B5EF4-FFF2-40B4-BE49-F238E27FC236}">
                <a16:creationId xmlns:a16="http://schemas.microsoft.com/office/drawing/2014/main" id="{C13FE512-4514-623A-529A-F94E16B62984}"/>
              </a:ext>
            </a:extLst>
          </p:cNvPr>
          <p:cNvSpPr txBox="1"/>
          <p:nvPr/>
        </p:nvSpPr>
        <p:spPr>
          <a:xfrm flipH="1">
            <a:off x="8422911" y="1381557"/>
            <a:ext cx="1284317" cy="369332"/>
          </a:xfrm>
          <a:prstGeom prst="rect">
            <a:avLst/>
          </a:prstGeom>
          <a:noFill/>
        </p:spPr>
        <p:txBody>
          <a:bodyPr wrap="square" rtlCol="0">
            <a:spAutoFit/>
          </a:bodyPr>
          <a:lstStyle/>
          <a:p>
            <a:r>
              <a:rPr lang="en-US" dirty="0"/>
              <a:t>position</a:t>
            </a:r>
            <a:endParaRPr lang="en-IN" dirty="0"/>
          </a:p>
        </p:txBody>
      </p:sp>
      <p:sp>
        <p:nvSpPr>
          <p:cNvPr id="32" name="TextBox 31">
            <a:extLst>
              <a:ext uri="{FF2B5EF4-FFF2-40B4-BE49-F238E27FC236}">
                <a16:creationId xmlns:a16="http://schemas.microsoft.com/office/drawing/2014/main" id="{EAC0560F-9F1D-C67F-A76C-BF3387FA31A0}"/>
              </a:ext>
            </a:extLst>
          </p:cNvPr>
          <p:cNvSpPr txBox="1"/>
          <p:nvPr/>
        </p:nvSpPr>
        <p:spPr>
          <a:xfrm flipH="1">
            <a:off x="9969876" y="1301644"/>
            <a:ext cx="1972320" cy="369332"/>
          </a:xfrm>
          <a:prstGeom prst="rect">
            <a:avLst/>
          </a:prstGeom>
          <a:noFill/>
        </p:spPr>
        <p:txBody>
          <a:bodyPr wrap="square" rtlCol="0">
            <a:spAutoFit/>
          </a:bodyPr>
          <a:lstStyle/>
          <a:p>
            <a:r>
              <a:rPr lang="en-US" dirty="0"/>
              <a:t>Iteration number</a:t>
            </a:r>
            <a:endParaRPr lang="en-IN" dirty="0"/>
          </a:p>
        </p:txBody>
      </p:sp>
      <p:sp>
        <p:nvSpPr>
          <p:cNvPr id="33" name="TextBox 32">
            <a:extLst>
              <a:ext uri="{FF2B5EF4-FFF2-40B4-BE49-F238E27FC236}">
                <a16:creationId xmlns:a16="http://schemas.microsoft.com/office/drawing/2014/main" id="{26F3A116-EA2A-941A-465D-FFD13F071B8C}"/>
              </a:ext>
            </a:extLst>
          </p:cNvPr>
          <p:cNvSpPr txBox="1"/>
          <p:nvPr/>
        </p:nvSpPr>
        <p:spPr>
          <a:xfrm>
            <a:off x="2780000" y="2040102"/>
            <a:ext cx="4208319" cy="461665"/>
          </a:xfrm>
          <a:prstGeom prst="rect">
            <a:avLst/>
          </a:prstGeom>
          <a:noFill/>
        </p:spPr>
        <p:txBody>
          <a:bodyPr wrap="square" rtlCol="0">
            <a:spAutoFit/>
          </a:bodyPr>
          <a:lstStyle/>
          <a:p>
            <a:r>
              <a:rPr lang="en-US" sz="2400" dirty="0"/>
              <a:t>IN EACH ITERATION (</a:t>
            </a:r>
            <a:r>
              <a:rPr lang="en-US" sz="2400" dirty="0" err="1"/>
              <a:t>i</a:t>
            </a:r>
            <a:r>
              <a:rPr lang="en-US" sz="2400" dirty="0"/>
              <a:t>):</a:t>
            </a:r>
            <a:endParaRPr lang="en-IN" sz="2400" dirty="0"/>
          </a:p>
        </p:txBody>
      </p:sp>
      <p:sp>
        <p:nvSpPr>
          <p:cNvPr id="45" name="Rectangle 44">
            <a:extLst>
              <a:ext uri="{FF2B5EF4-FFF2-40B4-BE49-F238E27FC236}">
                <a16:creationId xmlns:a16="http://schemas.microsoft.com/office/drawing/2014/main" id="{B243675C-E4E3-8657-4FB8-62C92F8EA860}"/>
              </a:ext>
            </a:extLst>
          </p:cNvPr>
          <p:cNvSpPr/>
          <p:nvPr/>
        </p:nvSpPr>
        <p:spPr>
          <a:xfrm>
            <a:off x="788347" y="2914697"/>
            <a:ext cx="2777446" cy="74680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D3BE91D2-5331-3841-CC1B-9C26C0FF962D}"/>
              </a:ext>
            </a:extLst>
          </p:cNvPr>
          <p:cNvSpPr/>
          <p:nvPr/>
        </p:nvSpPr>
        <p:spPr>
          <a:xfrm>
            <a:off x="1018486" y="3146165"/>
            <a:ext cx="555489" cy="29580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972BCFD6-2D76-9A72-4A45-CBA76E39F610}"/>
              </a:ext>
            </a:extLst>
          </p:cNvPr>
          <p:cNvSpPr/>
          <p:nvPr/>
        </p:nvSpPr>
        <p:spPr>
          <a:xfrm>
            <a:off x="1899326" y="3146165"/>
            <a:ext cx="555489" cy="29580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CDCF4673-1C3C-C76A-51E1-5E41163CAF33}"/>
              </a:ext>
            </a:extLst>
          </p:cNvPr>
          <p:cNvSpPr/>
          <p:nvPr/>
        </p:nvSpPr>
        <p:spPr>
          <a:xfrm>
            <a:off x="2766366" y="3146165"/>
            <a:ext cx="555489" cy="29580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D6219F37-8B31-BE53-4D5E-27618120194F}"/>
              </a:ext>
            </a:extLst>
          </p:cNvPr>
          <p:cNvSpPr txBox="1"/>
          <p:nvPr/>
        </p:nvSpPr>
        <p:spPr>
          <a:xfrm>
            <a:off x="1018486" y="2595447"/>
            <a:ext cx="2112505" cy="369332"/>
          </a:xfrm>
          <a:prstGeom prst="rect">
            <a:avLst/>
          </a:prstGeom>
          <a:noFill/>
        </p:spPr>
        <p:txBody>
          <a:bodyPr wrap="square" rtlCol="0">
            <a:spAutoFit/>
          </a:bodyPr>
          <a:lstStyle/>
          <a:p>
            <a:r>
              <a:rPr lang="en-US" dirty="0"/>
              <a:t>PARTICLE_(1)_BEST</a:t>
            </a:r>
            <a:endParaRPr lang="en-IN" dirty="0"/>
          </a:p>
        </p:txBody>
      </p:sp>
      <p:sp>
        <p:nvSpPr>
          <p:cNvPr id="60" name="Rectangle 59">
            <a:extLst>
              <a:ext uri="{FF2B5EF4-FFF2-40B4-BE49-F238E27FC236}">
                <a16:creationId xmlns:a16="http://schemas.microsoft.com/office/drawing/2014/main" id="{383ED7BD-DE8A-3490-A87C-C43CB973380C}"/>
              </a:ext>
            </a:extLst>
          </p:cNvPr>
          <p:cNvSpPr/>
          <p:nvPr/>
        </p:nvSpPr>
        <p:spPr>
          <a:xfrm>
            <a:off x="8758479" y="2919333"/>
            <a:ext cx="2777446" cy="74680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60">
            <a:extLst>
              <a:ext uri="{FF2B5EF4-FFF2-40B4-BE49-F238E27FC236}">
                <a16:creationId xmlns:a16="http://schemas.microsoft.com/office/drawing/2014/main" id="{3D55D18C-65B4-BF32-72B1-00C5CBD8508B}"/>
              </a:ext>
            </a:extLst>
          </p:cNvPr>
          <p:cNvSpPr/>
          <p:nvPr/>
        </p:nvSpPr>
        <p:spPr>
          <a:xfrm>
            <a:off x="8988618" y="3150801"/>
            <a:ext cx="555489" cy="29580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a:extLst>
              <a:ext uri="{FF2B5EF4-FFF2-40B4-BE49-F238E27FC236}">
                <a16:creationId xmlns:a16="http://schemas.microsoft.com/office/drawing/2014/main" id="{5DB3CD1D-529B-D6E9-13BA-F55EDB08F4C5}"/>
              </a:ext>
            </a:extLst>
          </p:cNvPr>
          <p:cNvSpPr/>
          <p:nvPr/>
        </p:nvSpPr>
        <p:spPr>
          <a:xfrm>
            <a:off x="9869458" y="3150801"/>
            <a:ext cx="555489" cy="29580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8448FE19-C752-5AEE-7545-8FB30F030D26}"/>
              </a:ext>
            </a:extLst>
          </p:cNvPr>
          <p:cNvSpPr/>
          <p:nvPr/>
        </p:nvSpPr>
        <p:spPr>
          <a:xfrm>
            <a:off x="10736498" y="3150801"/>
            <a:ext cx="555489" cy="29580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9BEAA1B8-9DE5-E432-E74C-76C258FCFD6A}"/>
              </a:ext>
            </a:extLst>
          </p:cNvPr>
          <p:cNvSpPr txBox="1"/>
          <p:nvPr/>
        </p:nvSpPr>
        <p:spPr>
          <a:xfrm>
            <a:off x="9274368" y="2600083"/>
            <a:ext cx="2147949" cy="369332"/>
          </a:xfrm>
          <a:prstGeom prst="rect">
            <a:avLst/>
          </a:prstGeom>
          <a:noFill/>
        </p:spPr>
        <p:txBody>
          <a:bodyPr wrap="square" rtlCol="0">
            <a:spAutoFit/>
          </a:bodyPr>
          <a:lstStyle/>
          <a:p>
            <a:r>
              <a:rPr lang="en-US" dirty="0"/>
              <a:t>PARTICLE_(20)_BEST</a:t>
            </a:r>
            <a:endParaRPr lang="en-IN" dirty="0"/>
          </a:p>
        </p:txBody>
      </p:sp>
      <p:sp>
        <p:nvSpPr>
          <p:cNvPr id="65" name="Rectangle 64">
            <a:extLst>
              <a:ext uri="{FF2B5EF4-FFF2-40B4-BE49-F238E27FC236}">
                <a16:creationId xmlns:a16="http://schemas.microsoft.com/office/drawing/2014/main" id="{36D66F1C-ACB4-18C5-83C0-D9F306E687EC}"/>
              </a:ext>
            </a:extLst>
          </p:cNvPr>
          <p:cNvSpPr/>
          <p:nvPr/>
        </p:nvSpPr>
        <p:spPr>
          <a:xfrm>
            <a:off x="3837744" y="2914697"/>
            <a:ext cx="2777446" cy="74680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65">
            <a:extLst>
              <a:ext uri="{FF2B5EF4-FFF2-40B4-BE49-F238E27FC236}">
                <a16:creationId xmlns:a16="http://schemas.microsoft.com/office/drawing/2014/main" id="{09B5518D-B1EB-CEBD-0FD5-293FD84B5B1F}"/>
              </a:ext>
            </a:extLst>
          </p:cNvPr>
          <p:cNvSpPr/>
          <p:nvPr/>
        </p:nvSpPr>
        <p:spPr>
          <a:xfrm>
            <a:off x="4067883" y="3146165"/>
            <a:ext cx="555489" cy="29580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66">
            <a:extLst>
              <a:ext uri="{FF2B5EF4-FFF2-40B4-BE49-F238E27FC236}">
                <a16:creationId xmlns:a16="http://schemas.microsoft.com/office/drawing/2014/main" id="{EDEE1E01-D018-0A52-66B7-E2E67FE24E39}"/>
              </a:ext>
            </a:extLst>
          </p:cNvPr>
          <p:cNvSpPr/>
          <p:nvPr/>
        </p:nvSpPr>
        <p:spPr>
          <a:xfrm>
            <a:off x="4948723" y="3146165"/>
            <a:ext cx="555489" cy="29580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67">
            <a:extLst>
              <a:ext uri="{FF2B5EF4-FFF2-40B4-BE49-F238E27FC236}">
                <a16:creationId xmlns:a16="http://schemas.microsoft.com/office/drawing/2014/main" id="{F8C76A9B-FF0C-7EED-099D-99FE17E0DA61}"/>
              </a:ext>
            </a:extLst>
          </p:cNvPr>
          <p:cNvSpPr/>
          <p:nvPr/>
        </p:nvSpPr>
        <p:spPr>
          <a:xfrm>
            <a:off x="5815763" y="3146165"/>
            <a:ext cx="555489" cy="29580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0F19B72E-5F2C-A3E0-2C10-D683451EFD69}"/>
              </a:ext>
            </a:extLst>
          </p:cNvPr>
          <p:cNvSpPr txBox="1"/>
          <p:nvPr/>
        </p:nvSpPr>
        <p:spPr>
          <a:xfrm>
            <a:off x="4239491" y="2595447"/>
            <a:ext cx="1990140" cy="369332"/>
          </a:xfrm>
          <a:prstGeom prst="rect">
            <a:avLst/>
          </a:prstGeom>
          <a:noFill/>
        </p:spPr>
        <p:txBody>
          <a:bodyPr wrap="square" rtlCol="0">
            <a:spAutoFit/>
          </a:bodyPr>
          <a:lstStyle/>
          <a:p>
            <a:r>
              <a:rPr lang="en-US" dirty="0"/>
              <a:t>PARTICLE_(2)_BEST</a:t>
            </a:r>
            <a:endParaRPr lang="en-IN" dirty="0"/>
          </a:p>
        </p:txBody>
      </p:sp>
      <p:sp>
        <p:nvSpPr>
          <p:cNvPr id="9" name="TextBox 8">
            <a:extLst>
              <a:ext uri="{FF2B5EF4-FFF2-40B4-BE49-F238E27FC236}">
                <a16:creationId xmlns:a16="http://schemas.microsoft.com/office/drawing/2014/main" id="{FC75D197-2038-500A-B2AB-8640B2F118A2}"/>
              </a:ext>
            </a:extLst>
          </p:cNvPr>
          <p:cNvSpPr txBox="1"/>
          <p:nvPr/>
        </p:nvSpPr>
        <p:spPr>
          <a:xfrm flipH="1">
            <a:off x="6708871" y="3133984"/>
            <a:ext cx="1904858" cy="369332"/>
          </a:xfrm>
          <a:prstGeom prst="rect">
            <a:avLst/>
          </a:prstGeom>
          <a:noFill/>
        </p:spPr>
        <p:txBody>
          <a:bodyPr wrap="square" rtlCol="0">
            <a:spAutoFit/>
          </a:bodyPr>
          <a:lstStyle/>
          <a:p>
            <a:pPr algn="ctr"/>
            <a:r>
              <a:rPr lang="en-US" dirty="0"/>
              <a:t>………………</a:t>
            </a:r>
            <a:endParaRPr lang="en-IN" dirty="0"/>
          </a:p>
        </p:txBody>
      </p:sp>
      <p:cxnSp>
        <p:nvCxnSpPr>
          <p:cNvPr id="38" name="Straight Arrow Connector 37">
            <a:extLst>
              <a:ext uri="{FF2B5EF4-FFF2-40B4-BE49-F238E27FC236}">
                <a16:creationId xmlns:a16="http://schemas.microsoft.com/office/drawing/2014/main" id="{97B19D6F-D1EC-0FA6-9673-15D661F89A2A}"/>
              </a:ext>
            </a:extLst>
          </p:cNvPr>
          <p:cNvCxnSpPr>
            <a:cxnSpLocks/>
            <a:endCxn id="45" idx="2"/>
          </p:cNvCxnSpPr>
          <p:nvPr/>
        </p:nvCxnSpPr>
        <p:spPr>
          <a:xfrm flipV="1">
            <a:off x="2177070" y="3661506"/>
            <a:ext cx="0" cy="54681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1" name="Rectangle 40">
            <a:extLst>
              <a:ext uri="{FF2B5EF4-FFF2-40B4-BE49-F238E27FC236}">
                <a16:creationId xmlns:a16="http://schemas.microsoft.com/office/drawing/2014/main" id="{4B3121BF-5A31-29AC-FC88-14CCFA745979}"/>
              </a:ext>
            </a:extLst>
          </p:cNvPr>
          <p:cNvSpPr/>
          <p:nvPr/>
        </p:nvSpPr>
        <p:spPr>
          <a:xfrm>
            <a:off x="788347" y="4111864"/>
            <a:ext cx="10747574" cy="746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Update </a:t>
            </a:r>
            <a:r>
              <a:rPr lang="en-US" sz="2000" b="1" dirty="0"/>
              <a:t>if f(pi) &lt; existing f(</a:t>
            </a:r>
            <a:r>
              <a:rPr lang="en-US" sz="2000" b="1" dirty="0" err="1"/>
              <a:t>pbest</a:t>
            </a:r>
            <a:r>
              <a:rPr lang="en-US" sz="2000" b="1" dirty="0"/>
              <a:t>) </a:t>
            </a:r>
            <a:r>
              <a:rPr lang="en-US" sz="2000" dirty="0"/>
              <a:t>else keep </a:t>
            </a:r>
            <a:r>
              <a:rPr lang="en-US" sz="2000" b="1" dirty="0"/>
              <a:t>the same existing </a:t>
            </a:r>
            <a:r>
              <a:rPr lang="en-US" sz="2000" b="1" dirty="0" err="1"/>
              <a:t>pbest</a:t>
            </a:r>
            <a:r>
              <a:rPr lang="en-US" sz="2000" b="1" dirty="0"/>
              <a:t> </a:t>
            </a:r>
            <a:endParaRPr lang="en-IN" sz="2000" b="1" dirty="0"/>
          </a:p>
        </p:txBody>
      </p:sp>
      <p:cxnSp>
        <p:nvCxnSpPr>
          <p:cNvPr id="43" name="Straight Arrow Connector 42">
            <a:extLst>
              <a:ext uri="{FF2B5EF4-FFF2-40B4-BE49-F238E27FC236}">
                <a16:creationId xmlns:a16="http://schemas.microsoft.com/office/drawing/2014/main" id="{62F09355-07EF-0D9F-603A-2682CCDA33E7}"/>
              </a:ext>
            </a:extLst>
          </p:cNvPr>
          <p:cNvCxnSpPr>
            <a:endCxn id="65" idx="2"/>
          </p:cNvCxnSpPr>
          <p:nvPr/>
        </p:nvCxnSpPr>
        <p:spPr>
          <a:xfrm flipH="1" flipV="1">
            <a:off x="5226467" y="3661506"/>
            <a:ext cx="8094" cy="4503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0" name="Straight Arrow Connector 49">
            <a:extLst>
              <a:ext uri="{FF2B5EF4-FFF2-40B4-BE49-F238E27FC236}">
                <a16:creationId xmlns:a16="http://schemas.microsoft.com/office/drawing/2014/main" id="{FBAD1D46-2C71-32ED-73B4-0613E64314AB}"/>
              </a:ext>
            </a:extLst>
          </p:cNvPr>
          <p:cNvCxnSpPr>
            <a:endCxn id="60" idx="2"/>
          </p:cNvCxnSpPr>
          <p:nvPr/>
        </p:nvCxnSpPr>
        <p:spPr>
          <a:xfrm flipV="1">
            <a:off x="10147201" y="3666142"/>
            <a:ext cx="1" cy="4457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1" name="TextBox 50">
            <a:extLst>
              <a:ext uri="{FF2B5EF4-FFF2-40B4-BE49-F238E27FC236}">
                <a16:creationId xmlns:a16="http://schemas.microsoft.com/office/drawing/2014/main" id="{A8625C7E-7786-E2A7-7B3C-545EEF576981}"/>
              </a:ext>
            </a:extLst>
          </p:cNvPr>
          <p:cNvSpPr txBox="1"/>
          <p:nvPr/>
        </p:nvSpPr>
        <p:spPr>
          <a:xfrm>
            <a:off x="2780000" y="5131414"/>
            <a:ext cx="4208319" cy="461665"/>
          </a:xfrm>
          <a:prstGeom prst="rect">
            <a:avLst/>
          </a:prstGeom>
          <a:noFill/>
        </p:spPr>
        <p:txBody>
          <a:bodyPr wrap="square" rtlCol="0">
            <a:spAutoFit/>
          </a:bodyPr>
          <a:lstStyle/>
          <a:p>
            <a:r>
              <a:rPr lang="en-US" sz="2400" dirty="0"/>
              <a:t>AFTER EACH ITERATION :</a:t>
            </a:r>
            <a:endParaRPr lang="en-IN" sz="2400" dirty="0"/>
          </a:p>
        </p:txBody>
      </p:sp>
      <p:sp>
        <p:nvSpPr>
          <p:cNvPr id="52" name="Rectangle 51">
            <a:extLst>
              <a:ext uri="{FF2B5EF4-FFF2-40B4-BE49-F238E27FC236}">
                <a16:creationId xmlns:a16="http://schemas.microsoft.com/office/drawing/2014/main" id="{CD1B9D96-C596-E96B-6D36-A15DFFAB32A1}"/>
              </a:ext>
            </a:extLst>
          </p:cNvPr>
          <p:cNvSpPr/>
          <p:nvPr/>
        </p:nvSpPr>
        <p:spPr>
          <a:xfrm>
            <a:off x="795768" y="5738683"/>
            <a:ext cx="2857500" cy="8208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52">
            <a:extLst>
              <a:ext uri="{FF2B5EF4-FFF2-40B4-BE49-F238E27FC236}">
                <a16:creationId xmlns:a16="http://schemas.microsoft.com/office/drawing/2014/main" id="{A068F41E-2291-4F10-8A75-E3540F0323C4}"/>
              </a:ext>
            </a:extLst>
          </p:cNvPr>
          <p:cNvSpPr/>
          <p:nvPr/>
        </p:nvSpPr>
        <p:spPr>
          <a:xfrm>
            <a:off x="1076323" y="6004721"/>
            <a:ext cx="571500" cy="3251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a:extLst>
              <a:ext uri="{FF2B5EF4-FFF2-40B4-BE49-F238E27FC236}">
                <a16:creationId xmlns:a16="http://schemas.microsoft.com/office/drawing/2014/main" id="{630F2D1A-5719-01B8-7D3E-148A7996D26C}"/>
              </a:ext>
            </a:extLst>
          </p:cNvPr>
          <p:cNvSpPr/>
          <p:nvPr/>
        </p:nvSpPr>
        <p:spPr>
          <a:xfrm>
            <a:off x="1946561" y="6005978"/>
            <a:ext cx="571500" cy="3251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54">
            <a:extLst>
              <a:ext uri="{FF2B5EF4-FFF2-40B4-BE49-F238E27FC236}">
                <a16:creationId xmlns:a16="http://schemas.microsoft.com/office/drawing/2014/main" id="{D6EF92ED-AD84-06D7-EE00-89FBE6CE12BD}"/>
              </a:ext>
            </a:extLst>
          </p:cNvPr>
          <p:cNvSpPr/>
          <p:nvPr/>
        </p:nvSpPr>
        <p:spPr>
          <a:xfrm>
            <a:off x="2837802" y="5999755"/>
            <a:ext cx="571500" cy="3251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TextBox 55">
            <a:extLst>
              <a:ext uri="{FF2B5EF4-FFF2-40B4-BE49-F238E27FC236}">
                <a16:creationId xmlns:a16="http://schemas.microsoft.com/office/drawing/2014/main" id="{362016DB-A56D-8120-4DB1-AEB53859575D}"/>
              </a:ext>
            </a:extLst>
          </p:cNvPr>
          <p:cNvSpPr txBox="1"/>
          <p:nvPr/>
        </p:nvSpPr>
        <p:spPr>
          <a:xfrm>
            <a:off x="1362073" y="5467221"/>
            <a:ext cx="1522699" cy="369332"/>
          </a:xfrm>
          <a:prstGeom prst="rect">
            <a:avLst/>
          </a:prstGeom>
          <a:noFill/>
        </p:spPr>
        <p:txBody>
          <a:bodyPr wrap="square" rtlCol="0">
            <a:spAutoFit/>
          </a:bodyPr>
          <a:lstStyle/>
          <a:p>
            <a:r>
              <a:rPr lang="en-US" dirty="0"/>
              <a:t>GLOBAL_BEST</a:t>
            </a:r>
            <a:endParaRPr lang="en-IN" dirty="0"/>
          </a:p>
        </p:txBody>
      </p:sp>
      <p:sp>
        <p:nvSpPr>
          <p:cNvPr id="57" name="Rectangle 56">
            <a:extLst>
              <a:ext uri="{FF2B5EF4-FFF2-40B4-BE49-F238E27FC236}">
                <a16:creationId xmlns:a16="http://schemas.microsoft.com/office/drawing/2014/main" id="{341DA7FE-BC1C-13C4-84EB-59A12FE66643}"/>
              </a:ext>
            </a:extLst>
          </p:cNvPr>
          <p:cNvSpPr/>
          <p:nvPr/>
        </p:nvSpPr>
        <p:spPr>
          <a:xfrm>
            <a:off x="4540827" y="5836553"/>
            <a:ext cx="6995094" cy="470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a:t>
            </a:r>
            <a:r>
              <a:rPr lang="en-US" b="1" dirty="0"/>
              <a:t>if f(</a:t>
            </a:r>
            <a:r>
              <a:rPr lang="en-US" b="1" dirty="0" err="1"/>
              <a:t>pbest</a:t>
            </a:r>
            <a:r>
              <a:rPr lang="en-US" b="1" dirty="0"/>
              <a:t>) &lt; f(</a:t>
            </a:r>
            <a:r>
              <a:rPr lang="en-US" b="1" dirty="0" err="1"/>
              <a:t>gbest</a:t>
            </a:r>
            <a:r>
              <a:rPr lang="en-US" b="1" dirty="0"/>
              <a:t>)</a:t>
            </a:r>
            <a:r>
              <a:rPr lang="en-US" dirty="0"/>
              <a:t> else keep the </a:t>
            </a:r>
            <a:r>
              <a:rPr lang="en-US" b="1" dirty="0"/>
              <a:t>same </a:t>
            </a:r>
            <a:r>
              <a:rPr lang="en-US" b="1" dirty="0" err="1"/>
              <a:t>gbest</a:t>
            </a:r>
            <a:endParaRPr lang="en-IN" b="1" dirty="0"/>
          </a:p>
        </p:txBody>
      </p:sp>
    </p:spTree>
    <p:extLst>
      <p:ext uri="{BB962C8B-B14F-4D97-AF65-F5344CB8AC3E}">
        <p14:creationId xmlns:p14="http://schemas.microsoft.com/office/powerpoint/2010/main" val="3916447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CF646-B3F7-80C9-0DED-E95D88A9FC6E}"/>
              </a:ext>
            </a:extLst>
          </p:cNvPr>
          <p:cNvSpPr>
            <a:spLocks noGrp="1"/>
          </p:cNvSpPr>
          <p:nvPr>
            <p:ph type="title"/>
          </p:nvPr>
        </p:nvSpPr>
        <p:spPr>
          <a:xfrm>
            <a:off x="0" y="-185593"/>
            <a:ext cx="10515600" cy="1325563"/>
          </a:xfrm>
        </p:spPr>
        <p:txBody>
          <a:bodyPr>
            <a:normAutofit/>
          </a:bodyPr>
          <a:lstStyle/>
          <a:p>
            <a:r>
              <a:rPr lang="en-US" sz="2800" dirty="0"/>
              <a:t>VELOCITY CALCULATION</a:t>
            </a:r>
            <a:endParaRPr lang="en-IN" sz="2800" dirty="0"/>
          </a:p>
        </p:txBody>
      </p:sp>
      <p:pic>
        <p:nvPicPr>
          <p:cNvPr id="4" name="Picture 3">
            <a:extLst>
              <a:ext uri="{FF2B5EF4-FFF2-40B4-BE49-F238E27FC236}">
                <a16:creationId xmlns:a16="http://schemas.microsoft.com/office/drawing/2014/main" id="{6E53BAE4-1A6F-FD8D-94A4-392BD52AC859}"/>
              </a:ext>
            </a:extLst>
          </p:cNvPr>
          <p:cNvPicPr>
            <a:picLocks noChangeAspect="1"/>
          </p:cNvPicPr>
          <p:nvPr/>
        </p:nvPicPr>
        <p:blipFill>
          <a:blip r:embed="rId2"/>
          <a:stretch>
            <a:fillRect/>
          </a:stretch>
        </p:blipFill>
        <p:spPr>
          <a:xfrm>
            <a:off x="1718828" y="1376250"/>
            <a:ext cx="8437418" cy="789785"/>
          </a:xfrm>
          <a:prstGeom prst="rect">
            <a:avLst/>
          </a:prstGeom>
        </p:spPr>
      </p:pic>
      <p:sp>
        <p:nvSpPr>
          <p:cNvPr id="5" name="TextBox 4">
            <a:extLst>
              <a:ext uri="{FF2B5EF4-FFF2-40B4-BE49-F238E27FC236}">
                <a16:creationId xmlns:a16="http://schemas.microsoft.com/office/drawing/2014/main" id="{2600D0A5-3057-B3AB-E4F8-D310FF4FD954}"/>
              </a:ext>
            </a:extLst>
          </p:cNvPr>
          <p:cNvSpPr txBox="1"/>
          <p:nvPr/>
        </p:nvSpPr>
        <p:spPr>
          <a:xfrm>
            <a:off x="1972540" y="753415"/>
            <a:ext cx="7929995" cy="646331"/>
          </a:xfrm>
          <a:prstGeom prst="rect">
            <a:avLst/>
          </a:prstGeom>
          <a:noFill/>
        </p:spPr>
        <p:txBody>
          <a:bodyPr wrap="square" rtlCol="0">
            <a:spAutoFit/>
          </a:bodyPr>
          <a:lstStyle/>
          <a:p>
            <a:r>
              <a:rPr lang="en-US" dirty="0"/>
              <a:t>The Velocity is calculated For Each co-ordinates in each particle , using the below formula</a:t>
            </a:r>
            <a:endParaRPr lang="en-IN" dirty="0"/>
          </a:p>
        </p:txBody>
      </p:sp>
      <p:sp>
        <p:nvSpPr>
          <p:cNvPr id="6" name="Rectangle 5">
            <a:extLst>
              <a:ext uri="{FF2B5EF4-FFF2-40B4-BE49-F238E27FC236}">
                <a16:creationId xmlns:a16="http://schemas.microsoft.com/office/drawing/2014/main" id="{DEA64F18-6A81-95B7-5130-E6B05EE01987}"/>
              </a:ext>
            </a:extLst>
          </p:cNvPr>
          <p:cNvSpPr/>
          <p:nvPr/>
        </p:nvSpPr>
        <p:spPr>
          <a:xfrm>
            <a:off x="1233920" y="2343150"/>
            <a:ext cx="9881754" cy="1137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N" dirty="0"/>
          </a:p>
        </p:txBody>
      </p:sp>
      <p:sp>
        <p:nvSpPr>
          <p:cNvPr id="3" name="Rectangle 2">
            <a:extLst>
              <a:ext uri="{FF2B5EF4-FFF2-40B4-BE49-F238E27FC236}">
                <a16:creationId xmlns:a16="http://schemas.microsoft.com/office/drawing/2014/main" id="{1BFD3D9D-081D-DFEB-2340-C2ECADAAB964}"/>
              </a:ext>
            </a:extLst>
          </p:cNvPr>
          <p:cNvSpPr/>
          <p:nvPr/>
        </p:nvSpPr>
        <p:spPr>
          <a:xfrm>
            <a:off x="1479405" y="2574774"/>
            <a:ext cx="1392382" cy="6961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Particle 1</a:t>
            </a:r>
            <a:endParaRPr lang="en-IN" dirty="0">
              <a:solidFill>
                <a:schemeClr val="tx1"/>
              </a:solidFill>
            </a:endParaRPr>
          </a:p>
        </p:txBody>
      </p:sp>
      <p:sp>
        <p:nvSpPr>
          <p:cNvPr id="7" name="Rectangle 6">
            <a:extLst>
              <a:ext uri="{FF2B5EF4-FFF2-40B4-BE49-F238E27FC236}">
                <a16:creationId xmlns:a16="http://schemas.microsoft.com/office/drawing/2014/main" id="{61DE37D1-F62F-EC33-F11E-1481692AF792}"/>
              </a:ext>
            </a:extLst>
          </p:cNvPr>
          <p:cNvSpPr/>
          <p:nvPr/>
        </p:nvSpPr>
        <p:spPr>
          <a:xfrm>
            <a:off x="3144548" y="2566985"/>
            <a:ext cx="1392382" cy="6961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Particle 2</a:t>
            </a:r>
            <a:endParaRPr lang="en-IN" dirty="0">
              <a:solidFill>
                <a:schemeClr val="tx1"/>
              </a:solidFill>
            </a:endParaRPr>
          </a:p>
        </p:txBody>
      </p:sp>
      <p:sp>
        <p:nvSpPr>
          <p:cNvPr id="8" name="Rectangle 7">
            <a:extLst>
              <a:ext uri="{FF2B5EF4-FFF2-40B4-BE49-F238E27FC236}">
                <a16:creationId xmlns:a16="http://schemas.microsoft.com/office/drawing/2014/main" id="{4E60A44C-029E-7A28-887D-DE917B182718}"/>
              </a:ext>
            </a:extLst>
          </p:cNvPr>
          <p:cNvSpPr/>
          <p:nvPr/>
        </p:nvSpPr>
        <p:spPr>
          <a:xfrm>
            <a:off x="4782415" y="2566985"/>
            <a:ext cx="1392382" cy="6961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Particle 3</a:t>
            </a:r>
            <a:endParaRPr lang="en-IN" dirty="0">
              <a:solidFill>
                <a:schemeClr val="tx1"/>
              </a:solidFill>
            </a:endParaRPr>
          </a:p>
        </p:txBody>
      </p:sp>
      <p:sp>
        <p:nvSpPr>
          <p:cNvPr id="9" name="Rectangle 8">
            <a:extLst>
              <a:ext uri="{FF2B5EF4-FFF2-40B4-BE49-F238E27FC236}">
                <a16:creationId xmlns:a16="http://schemas.microsoft.com/office/drawing/2014/main" id="{5C48CE61-38E3-0D5C-E72B-380E3F9B30E9}"/>
              </a:ext>
            </a:extLst>
          </p:cNvPr>
          <p:cNvSpPr/>
          <p:nvPr/>
        </p:nvSpPr>
        <p:spPr>
          <a:xfrm>
            <a:off x="6420282" y="2566985"/>
            <a:ext cx="1392382" cy="6961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Particle 4</a:t>
            </a:r>
            <a:endParaRPr lang="en-IN" dirty="0">
              <a:solidFill>
                <a:schemeClr val="tx1"/>
              </a:solidFill>
            </a:endParaRPr>
          </a:p>
        </p:txBody>
      </p:sp>
      <p:sp>
        <p:nvSpPr>
          <p:cNvPr id="10" name="Rectangle 9">
            <a:extLst>
              <a:ext uri="{FF2B5EF4-FFF2-40B4-BE49-F238E27FC236}">
                <a16:creationId xmlns:a16="http://schemas.microsoft.com/office/drawing/2014/main" id="{56A07C98-8B7C-FE4C-3878-246DF4451D0C}"/>
              </a:ext>
            </a:extLst>
          </p:cNvPr>
          <p:cNvSpPr/>
          <p:nvPr/>
        </p:nvSpPr>
        <p:spPr>
          <a:xfrm>
            <a:off x="9576954" y="2548799"/>
            <a:ext cx="1392382" cy="6961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Particle 20</a:t>
            </a:r>
            <a:endParaRPr lang="en-IN" dirty="0">
              <a:solidFill>
                <a:schemeClr val="tx1"/>
              </a:solidFill>
            </a:endParaRPr>
          </a:p>
        </p:txBody>
      </p:sp>
      <p:cxnSp>
        <p:nvCxnSpPr>
          <p:cNvPr id="12" name="Straight Arrow Connector 11">
            <a:extLst>
              <a:ext uri="{FF2B5EF4-FFF2-40B4-BE49-F238E27FC236}">
                <a16:creationId xmlns:a16="http://schemas.microsoft.com/office/drawing/2014/main" id="{3B18044F-5F5A-53E6-6BC0-7C482C976545}"/>
              </a:ext>
            </a:extLst>
          </p:cNvPr>
          <p:cNvCxnSpPr>
            <a:cxnSpLocks/>
          </p:cNvCxnSpPr>
          <p:nvPr/>
        </p:nvCxnSpPr>
        <p:spPr>
          <a:xfrm>
            <a:off x="2183390" y="3270965"/>
            <a:ext cx="0" cy="5528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Rectangle 13">
            <a:extLst>
              <a:ext uri="{FF2B5EF4-FFF2-40B4-BE49-F238E27FC236}">
                <a16:creationId xmlns:a16="http://schemas.microsoft.com/office/drawing/2014/main" id="{FBCAABE0-176A-5D71-AAAC-44DA82860A75}"/>
              </a:ext>
            </a:extLst>
          </p:cNvPr>
          <p:cNvSpPr/>
          <p:nvPr/>
        </p:nvSpPr>
        <p:spPr>
          <a:xfrm>
            <a:off x="807892" y="3829909"/>
            <a:ext cx="10733809" cy="76892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(x1,y1) , (x2,y2) , (x3,y3) , (x4,y4) , (x5,y5) …………………………………………………………………………….(</a:t>
            </a:r>
            <a:r>
              <a:rPr lang="en-US" sz="2000" dirty="0" err="1">
                <a:solidFill>
                  <a:schemeClr val="tx1"/>
                </a:solidFill>
              </a:rPr>
              <a:t>x</a:t>
            </a:r>
            <a:r>
              <a:rPr lang="en-US" sz="2000" baseline="-25000" dirty="0" err="1">
                <a:solidFill>
                  <a:schemeClr val="tx1"/>
                </a:solidFill>
              </a:rPr>
              <a:t>nc</a:t>
            </a:r>
            <a:r>
              <a:rPr lang="en-US" sz="2000" baseline="-25000" dirty="0">
                <a:solidFill>
                  <a:schemeClr val="tx1"/>
                </a:solidFill>
              </a:rPr>
              <a:t> </a:t>
            </a:r>
            <a:r>
              <a:rPr lang="en-US" sz="2000" dirty="0">
                <a:solidFill>
                  <a:schemeClr val="tx1"/>
                </a:solidFill>
              </a:rPr>
              <a:t>,</a:t>
            </a:r>
            <a:r>
              <a:rPr lang="en-US" sz="2000" dirty="0" err="1">
                <a:solidFill>
                  <a:schemeClr val="tx1"/>
                </a:solidFill>
              </a:rPr>
              <a:t>y</a:t>
            </a:r>
            <a:r>
              <a:rPr lang="en-US" sz="2000" baseline="-25000" dirty="0" err="1">
                <a:solidFill>
                  <a:schemeClr val="tx1"/>
                </a:solidFill>
              </a:rPr>
              <a:t>nc</a:t>
            </a:r>
            <a:r>
              <a:rPr lang="en-US" sz="2000" dirty="0">
                <a:solidFill>
                  <a:schemeClr val="tx1"/>
                </a:solidFill>
              </a:rPr>
              <a:t>)</a:t>
            </a:r>
            <a:endParaRPr lang="en-IN" sz="2000" dirty="0">
              <a:solidFill>
                <a:schemeClr val="tx1"/>
              </a:solidFill>
            </a:endParaRPr>
          </a:p>
        </p:txBody>
      </p:sp>
      <p:sp>
        <p:nvSpPr>
          <p:cNvPr id="15" name="Rectangle 14">
            <a:extLst>
              <a:ext uri="{FF2B5EF4-FFF2-40B4-BE49-F238E27FC236}">
                <a16:creationId xmlns:a16="http://schemas.microsoft.com/office/drawing/2014/main" id="{14D74ADE-1366-031E-CC16-519E93E21FD3}"/>
              </a:ext>
            </a:extLst>
          </p:cNvPr>
          <p:cNvSpPr/>
          <p:nvPr/>
        </p:nvSpPr>
        <p:spPr>
          <a:xfrm>
            <a:off x="953365" y="3746782"/>
            <a:ext cx="789710" cy="924791"/>
          </a:xfrm>
          <a:prstGeom prst="rect">
            <a:avLst/>
          </a:prstGeom>
          <a:noFill/>
          <a:ln/>
          <a:effectLst>
            <a:glow rad="63500">
              <a:srgbClr val="FF0000">
                <a:alpha val="40000"/>
              </a:srgb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A0702216-3B8A-7D41-C837-6C7CDC547920}"/>
              </a:ext>
            </a:extLst>
          </p:cNvPr>
          <p:cNvCxnSpPr>
            <a:stCxn id="15" idx="2"/>
          </p:cNvCxnSpPr>
          <p:nvPr/>
        </p:nvCxnSpPr>
        <p:spPr>
          <a:xfrm>
            <a:off x="1348220" y="4671573"/>
            <a:ext cx="24677"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FBDC361E-C223-3A03-E73F-DA0CDCCEC9EF}"/>
              </a:ext>
            </a:extLst>
          </p:cNvPr>
          <p:cNvCxnSpPr/>
          <p:nvPr/>
        </p:nvCxnSpPr>
        <p:spPr>
          <a:xfrm>
            <a:off x="1372897" y="5357373"/>
            <a:ext cx="76503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B18E37AB-586C-FC57-2C7F-2F9385AF5FCC}"/>
              </a:ext>
            </a:extLst>
          </p:cNvPr>
          <p:cNvSpPr/>
          <p:nvPr/>
        </p:nvSpPr>
        <p:spPr>
          <a:xfrm>
            <a:off x="2137930" y="5108863"/>
            <a:ext cx="1745673" cy="852041"/>
          </a:xfrm>
          <a:prstGeom prst="rect">
            <a:avLst/>
          </a:prstGeom>
          <a:solidFill>
            <a:srgbClr val="92D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x1 , y1 )</a:t>
            </a:r>
            <a:endParaRPr lang="en-IN" sz="2400" dirty="0"/>
          </a:p>
        </p:txBody>
      </p:sp>
      <p:sp>
        <p:nvSpPr>
          <p:cNvPr id="21" name="Rectangle 20">
            <a:extLst>
              <a:ext uri="{FF2B5EF4-FFF2-40B4-BE49-F238E27FC236}">
                <a16:creationId xmlns:a16="http://schemas.microsoft.com/office/drawing/2014/main" id="{E94BE824-6D06-D1A2-4447-50601DCD31E5}"/>
              </a:ext>
            </a:extLst>
          </p:cNvPr>
          <p:cNvSpPr/>
          <p:nvPr/>
        </p:nvSpPr>
        <p:spPr>
          <a:xfrm>
            <a:off x="4977241" y="5108863"/>
            <a:ext cx="1920591" cy="85204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(x1</a:t>
            </a:r>
            <a:r>
              <a:rPr lang="en-US" sz="2400" baseline="-25000" dirty="0"/>
              <a:t>new </a:t>
            </a:r>
            <a:r>
              <a:rPr lang="en-US" sz="2400" dirty="0"/>
              <a:t>, y1</a:t>
            </a:r>
            <a:r>
              <a:rPr lang="en-US" sz="2400" baseline="-25000" dirty="0"/>
              <a:t>new</a:t>
            </a:r>
            <a:r>
              <a:rPr lang="en-US" sz="2400" dirty="0"/>
              <a:t>)</a:t>
            </a:r>
            <a:endParaRPr lang="en-IN" sz="2400" dirty="0"/>
          </a:p>
        </p:txBody>
      </p:sp>
      <p:cxnSp>
        <p:nvCxnSpPr>
          <p:cNvPr id="24" name="Straight Arrow Connector 23">
            <a:extLst>
              <a:ext uri="{FF2B5EF4-FFF2-40B4-BE49-F238E27FC236}">
                <a16:creationId xmlns:a16="http://schemas.microsoft.com/office/drawing/2014/main" id="{2C616A65-3B5C-57BF-1EF0-73633598CADD}"/>
              </a:ext>
            </a:extLst>
          </p:cNvPr>
          <p:cNvCxnSpPr/>
          <p:nvPr/>
        </p:nvCxnSpPr>
        <p:spPr>
          <a:xfrm>
            <a:off x="3883603" y="5357373"/>
            <a:ext cx="106247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TextBox 24">
            <a:extLst>
              <a:ext uri="{FF2B5EF4-FFF2-40B4-BE49-F238E27FC236}">
                <a16:creationId xmlns:a16="http://schemas.microsoft.com/office/drawing/2014/main" id="{D4FD9110-A008-3C80-4779-2D61CEAE3AEF}"/>
              </a:ext>
            </a:extLst>
          </p:cNvPr>
          <p:cNvSpPr txBox="1"/>
          <p:nvPr/>
        </p:nvSpPr>
        <p:spPr>
          <a:xfrm flipH="1">
            <a:off x="2466535" y="4763126"/>
            <a:ext cx="1886990" cy="369332"/>
          </a:xfrm>
          <a:prstGeom prst="rect">
            <a:avLst/>
          </a:prstGeom>
          <a:noFill/>
        </p:spPr>
        <p:txBody>
          <a:bodyPr wrap="square" rtlCol="0">
            <a:spAutoFit/>
          </a:bodyPr>
          <a:lstStyle/>
          <a:p>
            <a:r>
              <a:rPr lang="en-US" dirty="0"/>
              <a:t>Iteration 1</a:t>
            </a:r>
            <a:endParaRPr lang="en-IN" dirty="0"/>
          </a:p>
        </p:txBody>
      </p:sp>
      <p:sp>
        <p:nvSpPr>
          <p:cNvPr id="26" name="TextBox 25">
            <a:extLst>
              <a:ext uri="{FF2B5EF4-FFF2-40B4-BE49-F238E27FC236}">
                <a16:creationId xmlns:a16="http://schemas.microsoft.com/office/drawing/2014/main" id="{098F7667-CF5B-66F7-D4EE-553A31A86DB1}"/>
              </a:ext>
            </a:extLst>
          </p:cNvPr>
          <p:cNvSpPr txBox="1"/>
          <p:nvPr/>
        </p:nvSpPr>
        <p:spPr>
          <a:xfrm flipH="1">
            <a:off x="5355992" y="4763126"/>
            <a:ext cx="1637608" cy="369332"/>
          </a:xfrm>
          <a:prstGeom prst="rect">
            <a:avLst/>
          </a:prstGeom>
          <a:noFill/>
        </p:spPr>
        <p:txBody>
          <a:bodyPr wrap="square" rtlCol="0">
            <a:spAutoFit/>
          </a:bodyPr>
          <a:lstStyle/>
          <a:p>
            <a:r>
              <a:rPr lang="en-US" dirty="0"/>
              <a:t>Iteration 2</a:t>
            </a:r>
            <a:endParaRPr lang="en-IN" dirty="0"/>
          </a:p>
        </p:txBody>
      </p:sp>
      <p:sp>
        <p:nvSpPr>
          <p:cNvPr id="11" name="TextBox 10">
            <a:extLst>
              <a:ext uri="{FF2B5EF4-FFF2-40B4-BE49-F238E27FC236}">
                <a16:creationId xmlns:a16="http://schemas.microsoft.com/office/drawing/2014/main" id="{65D2050A-2268-97A4-5349-48117840D40A}"/>
              </a:ext>
            </a:extLst>
          </p:cNvPr>
          <p:cNvSpPr txBox="1"/>
          <p:nvPr/>
        </p:nvSpPr>
        <p:spPr>
          <a:xfrm>
            <a:off x="7949045" y="2723806"/>
            <a:ext cx="1481571" cy="369332"/>
          </a:xfrm>
          <a:prstGeom prst="rect">
            <a:avLst/>
          </a:prstGeom>
          <a:noFill/>
        </p:spPr>
        <p:txBody>
          <a:bodyPr wrap="square" rtlCol="0">
            <a:spAutoFit/>
          </a:bodyPr>
          <a:lstStyle/>
          <a:p>
            <a:r>
              <a:rPr lang="en-IN" dirty="0">
                <a:solidFill>
                  <a:schemeClr val="accent4">
                    <a:lumMod val="40000"/>
                    <a:lumOff val="60000"/>
                  </a:schemeClr>
                </a:solidFill>
              </a:rPr>
              <a:t>……………………</a:t>
            </a:r>
          </a:p>
        </p:txBody>
      </p:sp>
      <p:cxnSp>
        <p:nvCxnSpPr>
          <p:cNvPr id="16" name="Straight Arrow Connector 15">
            <a:extLst>
              <a:ext uri="{FF2B5EF4-FFF2-40B4-BE49-F238E27FC236}">
                <a16:creationId xmlns:a16="http://schemas.microsoft.com/office/drawing/2014/main" id="{A5997FF1-1F37-4FD7-1139-6A4AB93A85B9}"/>
              </a:ext>
            </a:extLst>
          </p:cNvPr>
          <p:cNvCxnSpPr/>
          <p:nvPr/>
        </p:nvCxnSpPr>
        <p:spPr>
          <a:xfrm>
            <a:off x="2712027" y="5725391"/>
            <a:ext cx="0" cy="62345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A9C24985-ED82-A9DB-9AD4-B82D127C4F25}"/>
              </a:ext>
            </a:extLst>
          </p:cNvPr>
          <p:cNvCxnSpPr/>
          <p:nvPr/>
        </p:nvCxnSpPr>
        <p:spPr>
          <a:xfrm>
            <a:off x="3321627" y="5725391"/>
            <a:ext cx="0" cy="62345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2" name="TextBox 21">
            <a:extLst>
              <a:ext uri="{FF2B5EF4-FFF2-40B4-BE49-F238E27FC236}">
                <a16:creationId xmlns:a16="http://schemas.microsoft.com/office/drawing/2014/main" id="{E2C5795F-83DD-9DB3-F771-38EA387E33CA}"/>
              </a:ext>
            </a:extLst>
          </p:cNvPr>
          <p:cNvSpPr txBox="1"/>
          <p:nvPr/>
        </p:nvSpPr>
        <p:spPr>
          <a:xfrm>
            <a:off x="1972540" y="6286264"/>
            <a:ext cx="2177925" cy="369332"/>
          </a:xfrm>
          <a:prstGeom prst="rect">
            <a:avLst/>
          </a:prstGeom>
          <a:noFill/>
        </p:spPr>
        <p:txBody>
          <a:bodyPr wrap="square" rtlCol="0">
            <a:spAutoFit/>
          </a:bodyPr>
          <a:lstStyle/>
          <a:p>
            <a:r>
              <a:rPr lang="en-US" dirty="0"/>
              <a:t>(( x1 + V</a:t>
            </a:r>
            <a:r>
              <a:rPr lang="en-US" baseline="-25000" dirty="0"/>
              <a:t>i</a:t>
            </a:r>
            <a:r>
              <a:rPr lang="en-US" dirty="0"/>
              <a:t>),( y1 + V</a:t>
            </a:r>
            <a:r>
              <a:rPr lang="en-US" baseline="-25000" dirty="0"/>
              <a:t>i</a:t>
            </a:r>
            <a:r>
              <a:rPr lang="en-US" dirty="0"/>
              <a:t>))</a:t>
            </a:r>
            <a:endParaRPr lang="en-IN" dirty="0"/>
          </a:p>
        </p:txBody>
      </p:sp>
      <p:cxnSp>
        <p:nvCxnSpPr>
          <p:cNvPr id="34" name="Connector: Curved 33">
            <a:extLst>
              <a:ext uri="{FF2B5EF4-FFF2-40B4-BE49-F238E27FC236}">
                <a16:creationId xmlns:a16="http://schemas.microsoft.com/office/drawing/2014/main" id="{B64DA06F-3D75-952B-186F-802A365FBEB2}"/>
              </a:ext>
            </a:extLst>
          </p:cNvPr>
          <p:cNvCxnSpPr/>
          <p:nvPr/>
        </p:nvCxnSpPr>
        <p:spPr>
          <a:xfrm flipV="1">
            <a:off x="3532909" y="5798127"/>
            <a:ext cx="2887373" cy="550718"/>
          </a:xfrm>
          <a:prstGeom prst="curvedConnector3">
            <a:avLst>
              <a:gd name="adj1" fmla="val 102182"/>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7" name="Connector: Curved 36">
            <a:extLst>
              <a:ext uri="{FF2B5EF4-FFF2-40B4-BE49-F238E27FC236}">
                <a16:creationId xmlns:a16="http://schemas.microsoft.com/office/drawing/2014/main" id="{9945B6D5-155D-5137-7C51-A52741736721}"/>
              </a:ext>
            </a:extLst>
          </p:cNvPr>
          <p:cNvCxnSpPr/>
          <p:nvPr/>
        </p:nvCxnSpPr>
        <p:spPr>
          <a:xfrm flipV="1">
            <a:off x="2497703" y="5821722"/>
            <a:ext cx="2889457" cy="857469"/>
          </a:xfrm>
          <a:prstGeom prst="curvedConnector3">
            <a:avLst>
              <a:gd name="adj1" fmla="val 102144"/>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48202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188C59-BCDE-C6A1-D6C3-693CA89B141A}"/>
              </a:ext>
            </a:extLst>
          </p:cNvPr>
          <p:cNvPicPr>
            <a:picLocks noChangeAspect="1"/>
          </p:cNvPicPr>
          <p:nvPr/>
        </p:nvPicPr>
        <p:blipFill>
          <a:blip r:embed="rId2"/>
          <a:stretch>
            <a:fillRect/>
          </a:stretch>
        </p:blipFill>
        <p:spPr>
          <a:xfrm>
            <a:off x="1877291" y="1584068"/>
            <a:ext cx="8437418" cy="789785"/>
          </a:xfrm>
          <a:prstGeom prst="rect">
            <a:avLst/>
          </a:prstGeom>
        </p:spPr>
      </p:pic>
      <p:cxnSp>
        <p:nvCxnSpPr>
          <p:cNvPr id="5" name="Straight Arrow Connector 4">
            <a:extLst>
              <a:ext uri="{FF2B5EF4-FFF2-40B4-BE49-F238E27FC236}">
                <a16:creationId xmlns:a16="http://schemas.microsoft.com/office/drawing/2014/main" id="{F0049DF0-7780-7AF5-1D09-035D154653DA}"/>
              </a:ext>
            </a:extLst>
          </p:cNvPr>
          <p:cNvCxnSpPr/>
          <p:nvPr/>
        </p:nvCxnSpPr>
        <p:spPr>
          <a:xfrm>
            <a:off x="4052454" y="2275609"/>
            <a:ext cx="1537854" cy="11533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 name="Straight Arrow Connector 6">
            <a:extLst>
              <a:ext uri="{FF2B5EF4-FFF2-40B4-BE49-F238E27FC236}">
                <a16:creationId xmlns:a16="http://schemas.microsoft.com/office/drawing/2014/main" id="{7BA284B2-3953-F20D-2FA8-83F121F6EF12}"/>
              </a:ext>
            </a:extLst>
          </p:cNvPr>
          <p:cNvCxnSpPr/>
          <p:nvPr/>
        </p:nvCxnSpPr>
        <p:spPr>
          <a:xfrm>
            <a:off x="9933709" y="1978960"/>
            <a:ext cx="561109" cy="1450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4D42E809-A27E-FFC7-20C1-5EDDF70E1B74}"/>
              </a:ext>
            </a:extLst>
          </p:cNvPr>
          <p:cNvCxnSpPr/>
          <p:nvPr/>
        </p:nvCxnSpPr>
        <p:spPr>
          <a:xfrm flipH="1">
            <a:off x="2663537" y="2275609"/>
            <a:ext cx="983672" cy="20781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DE348EFE-1F49-4705-BE97-E9659AA68ECC}"/>
              </a:ext>
            </a:extLst>
          </p:cNvPr>
          <p:cNvCxnSpPr/>
          <p:nvPr/>
        </p:nvCxnSpPr>
        <p:spPr>
          <a:xfrm flipH="1">
            <a:off x="8447809" y="1978960"/>
            <a:ext cx="1049482" cy="223974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9EF437E0-EC53-1F51-FB00-74DA7C3CE3F6}"/>
              </a:ext>
            </a:extLst>
          </p:cNvPr>
          <p:cNvCxnSpPr/>
          <p:nvPr/>
        </p:nvCxnSpPr>
        <p:spPr>
          <a:xfrm flipH="1">
            <a:off x="7751618" y="1978960"/>
            <a:ext cx="696191" cy="1450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D33A1AB6-859F-AF06-7854-107D383778EB}"/>
              </a:ext>
            </a:extLst>
          </p:cNvPr>
          <p:cNvSpPr txBox="1"/>
          <p:nvPr/>
        </p:nvSpPr>
        <p:spPr>
          <a:xfrm flipH="1">
            <a:off x="2144681" y="4427544"/>
            <a:ext cx="1959727" cy="830997"/>
          </a:xfrm>
          <a:prstGeom prst="rect">
            <a:avLst/>
          </a:prstGeom>
          <a:noFill/>
        </p:spPr>
        <p:txBody>
          <a:bodyPr wrap="square" rtlCol="0">
            <a:spAutoFit/>
          </a:bodyPr>
          <a:lstStyle/>
          <a:p>
            <a:r>
              <a:rPr lang="en-US" sz="1600" dirty="0"/>
              <a:t>Acceleration coefficient for social coefficient</a:t>
            </a:r>
            <a:endParaRPr lang="en-IN" sz="1600" dirty="0"/>
          </a:p>
        </p:txBody>
      </p:sp>
      <p:sp>
        <p:nvSpPr>
          <p:cNvPr id="18" name="TextBox 17">
            <a:extLst>
              <a:ext uri="{FF2B5EF4-FFF2-40B4-BE49-F238E27FC236}">
                <a16:creationId xmlns:a16="http://schemas.microsoft.com/office/drawing/2014/main" id="{12B51D9D-4168-1850-1A91-7BEB6E2BDD21}"/>
              </a:ext>
            </a:extLst>
          </p:cNvPr>
          <p:cNvSpPr txBox="1"/>
          <p:nvPr/>
        </p:nvSpPr>
        <p:spPr>
          <a:xfrm>
            <a:off x="5417819" y="3454445"/>
            <a:ext cx="1433946" cy="646331"/>
          </a:xfrm>
          <a:prstGeom prst="rect">
            <a:avLst/>
          </a:prstGeom>
          <a:noFill/>
        </p:spPr>
        <p:txBody>
          <a:bodyPr wrap="square" rtlCol="0">
            <a:spAutoFit/>
          </a:bodyPr>
          <a:lstStyle/>
          <a:p>
            <a:r>
              <a:rPr lang="en-US" dirty="0"/>
              <a:t>Social coefficient  </a:t>
            </a:r>
            <a:endParaRPr lang="en-IN" dirty="0"/>
          </a:p>
        </p:txBody>
      </p:sp>
      <p:sp>
        <p:nvSpPr>
          <p:cNvPr id="2" name="TextBox 1">
            <a:extLst>
              <a:ext uri="{FF2B5EF4-FFF2-40B4-BE49-F238E27FC236}">
                <a16:creationId xmlns:a16="http://schemas.microsoft.com/office/drawing/2014/main" id="{DC20AC6B-F1B3-F733-9DDF-33664450F946}"/>
              </a:ext>
            </a:extLst>
          </p:cNvPr>
          <p:cNvSpPr txBox="1"/>
          <p:nvPr/>
        </p:nvSpPr>
        <p:spPr>
          <a:xfrm>
            <a:off x="7346373" y="3429000"/>
            <a:ext cx="983672" cy="646331"/>
          </a:xfrm>
          <a:prstGeom prst="rect">
            <a:avLst/>
          </a:prstGeom>
          <a:noFill/>
        </p:spPr>
        <p:txBody>
          <a:bodyPr wrap="square" rtlCol="0">
            <a:spAutoFit/>
          </a:bodyPr>
          <a:lstStyle/>
          <a:p>
            <a:r>
              <a:rPr lang="en-US" dirty="0"/>
              <a:t>Inertia weight</a:t>
            </a:r>
            <a:endParaRPr lang="en-IN" dirty="0"/>
          </a:p>
        </p:txBody>
      </p:sp>
      <p:sp>
        <p:nvSpPr>
          <p:cNvPr id="4" name="TextBox 3">
            <a:extLst>
              <a:ext uri="{FF2B5EF4-FFF2-40B4-BE49-F238E27FC236}">
                <a16:creationId xmlns:a16="http://schemas.microsoft.com/office/drawing/2014/main" id="{80E912B3-5A73-AA8E-FFC5-ACCA3B990E45}"/>
              </a:ext>
            </a:extLst>
          </p:cNvPr>
          <p:cNvSpPr txBox="1"/>
          <p:nvPr/>
        </p:nvSpPr>
        <p:spPr>
          <a:xfrm flipH="1">
            <a:off x="8099711" y="4275129"/>
            <a:ext cx="1947607" cy="830997"/>
          </a:xfrm>
          <a:prstGeom prst="rect">
            <a:avLst/>
          </a:prstGeom>
          <a:noFill/>
        </p:spPr>
        <p:txBody>
          <a:bodyPr wrap="square" rtlCol="0">
            <a:spAutoFit/>
          </a:bodyPr>
          <a:lstStyle/>
          <a:p>
            <a:r>
              <a:rPr lang="en-US" sz="1600" dirty="0"/>
              <a:t>Acceleration Coefficient for cognitive coefficient</a:t>
            </a:r>
            <a:endParaRPr lang="en-IN" sz="1600" dirty="0"/>
          </a:p>
        </p:txBody>
      </p:sp>
      <p:sp>
        <p:nvSpPr>
          <p:cNvPr id="6" name="TextBox 5">
            <a:extLst>
              <a:ext uri="{FF2B5EF4-FFF2-40B4-BE49-F238E27FC236}">
                <a16:creationId xmlns:a16="http://schemas.microsoft.com/office/drawing/2014/main" id="{37B3C87C-34C0-C7E3-35C1-563E0F2DA817}"/>
              </a:ext>
            </a:extLst>
          </p:cNvPr>
          <p:cNvSpPr txBox="1"/>
          <p:nvPr/>
        </p:nvSpPr>
        <p:spPr>
          <a:xfrm>
            <a:off x="10334800" y="3451876"/>
            <a:ext cx="1586345" cy="646331"/>
          </a:xfrm>
          <a:prstGeom prst="rect">
            <a:avLst/>
          </a:prstGeom>
          <a:noFill/>
        </p:spPr>
        <p:txBody>
          <a:bodyPr wrap="square" rtlCol="0">
            <a:spAutoFit/>
          </a:bodyPr>
          <a:lstStyle/>
          <a:p>
            <a:r>
              <a:rPr lang="en-US" dirty="0"/>
              <a:t>Particle coefficient</a:t>
            </a:r>
            <a:endParaRPr lang="en-IN" dirty="0"/>
          </a:p>
        </p:txBody>
      </p:sp>
      <p:cxnSp>
        <p:nvCxnSpPr>
          <p:cNvPr id="10" name="Straight Arrow Connector 9">
            <a:extLst>
              <a:ext uri="{FF2B5EF4-FFF2-40B4-BE49-F238E27FC236}">
                <a16:creationId xmlns:a16="http://schemas.microsoft.com/office/drawing/2014/main" id="{BE5FB0E0-ED58-3EF6-FE2C-924687B4AB3E}"/>
              </a:ext>
            </a:extLst>
          </p:cNvPr>
          <p:cNvCxnSpPr/>
          <p:nvPr/>
        </p:nvCxnSpPr>
        <p:spPr>
          <a:xfrm flipV="1">
            <a:off x="2576945" y="841664"/>
            <a:ext cx="716973" cy="11372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152EC284-B7D6-EEDE-3EE5-4902E2288F0A}"/>
              </a:ext>
            </a:extLst>
          </p:cNvPr>
          <p:cNvCxnSpPr/>
          <p:nvPr/>
        </p:nvCxnSpPr>
        <p:spPr>
          <a:xfrm flipV="1">
            <a:off x="4779818" y="944419"/>
            <a:ext cx="815687" cy="11165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808C21B3-C4FF-07E4-B207-E545372E25BF}"/>
              </a:ext>
            </a:extLst>
          </p:cNvPr>
          <p:cNvSpPr txBox="1"/>
          <p:nvPr/>
        </p:nvSpPr>
        <p:spPr>
          <a:xfrm>
            <a:off x="3286125" y="528921"/>
            <a:ext cx="2078182" cy="830997"/>
          </a:xfrm>
          <a:prstGeom prst="rect">
            <a:avLst/>
          </a:prstGeom>
          <a:noFill/>
        </p:spPr>
        <p:txBody>
          <a:bodyPr wrap="square" rtlCol="0">
            <a:spAutoFit/>
          </a:bodyPr>
          <a:lstStyle/>
          <a:p>
            <a:r>
              <a:rPr lang="en-US" sz="1600" dirty="0"/>
              <a:t>Difference between</a:t>
            </a:r>
          </a:p>
          <a:p>
            <a:r>
              <a:rPr lang="en-US" sz="1600" dirty="0"/>
              <a:t>Pbest and particle’s current position</a:t>
            </a:r>
            <a:endParaRPr lang="en-IN" sz="1600" dirty="0"/>
          </a:p>
        </p:txBody>
      </p:sp>
      <p:sp>
        <p:nvSpPr>
          <p:cNvPr id="15" name="TextBox 14">
            <a:extLst>
              <a:ext uri="{FF2B5EF4-FFF2-40B4-BE49-F238E27FC236}">
                <a16:creationId xmlns:a16="http://schemas.microsoft.com/office/drawing/2014/main" id="{2DDCF4BC-4431-EC13-36DC-54410F435451}"/>
              </a:ext>
            </a:extLst>
          </p:cNvPr>
          <p:cNvSpPr txBox="1"/>
          <p:nvPr/>
        </p:nvSpPr>
        <p:spPr>
          <a:xfrm>
            <a:off x="5595505" y="516198"/>
            <a:ext cx="1839191" cy="830997"/>
          </a:xfrm>
          <a:prstGeom prst="rect">
            <a:avLst/>
          </a:prstGeom>
          <a:noFill/>
        </p:spPr>
        <p:txBody>
          <a:bodyPr wrap="square" rtlCol="0">
            <a:spAutoFit/>
          </a:bodyPr>
          <a:lstStyle/>
          <a:p>
            <a:r>
              <a:rPr lang="en-US" sz="1600" dirty="0"/>
              <a:t>Difference between Gbest and particle’s current position </a:t>
            </a:r>
            <a:endParaRPr lang="en-IN" sz="1600" dirty="0"/>
          </a:p>
        </p:txBody>
      </p:sp>
      <p:cxnSp>
        <p:nvCxnSpPr>
          <p:cNvPr id="20" name="Straight Arrow Connector 19">
            <a:extLst>
              <a:ext uri="{FF2B5EF4-FFF2-40B4-BE49-F238E27FC236}">
                <a16:creationId xmlns:a16="http://schemas.microsoft.com/office/drawing/2014/main" id="{1558EAEB-4B1D-E949-939B-91CFB50C3F23}"/>
              </a:ext>
            </a:extLst>
          </p:cNvPr>
          <p:cNvCxnSpPr/>
          <p:nvPr/>
        </p:nvCxnSpPr>
        <p:spPr>
          <a:xfrm flipV="1">
            <a:off x="8972550" y="841664"/>
            <a:ext cx="524741" cy="883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59BE4FC-718C-5A31-57C1-21DA7FDA8A2F}"/>
              </a:ext>
            </a:extLst>
          </p:cNvPr>
          <p:cNvSpPr txBox="1"/>
          <p:nvPr/>
        </p:nvSpPr>
        <p:spPr>
          <a:xfrm>
            <a:off x="9455727" y="528921"/>
            <a:ext cx="2078182" cy="369332"/>
          </a:xfrm>
          <a:prstGeom prst="rect">
            <a:avLst/>
          </a:prstGeom>
          <a:noFill/>
        </p:spPr>
        <p:txBody>
          <a:bodyPr wrap="square" rtlCol="0">
            <a:spAutoFit/>
          </a:bodyPr>
          <a:lstStyle/>
          <a:p>
            <a:r>
              <a:rPr lang="en-US" dirty="0"/>
              <a:t>Old Velocity</a:t>
            </a:r>
            <a:endParaRPr lang="en-IN" dirty="0"/>
          </a:p>
        </p:txBody>
      </p:sp>
    </p:spTree>
    <p:extLst>
      <p:ext uri="{BB962C8B-B14F-4D97-AF65-F5344CB8AC3E}">
        <p14:creationId xmlns:p14="http://schemas.microsoft.com/office/powerpoint/2010/main" val="2220185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050915-9FFB-FC79-DC9B-D617F337A920}"/>
              </a:ext>
            </a:extLst>
          </p:cNvPr>
          <p:cNvSpPr txBox="1"/>
          <p:nvPr/>
        </p:nvSpPr>
        <p:spPr>
          <a:xfrm>
            <a:off x="384463" y="197427"/>
            <a:ext cx="6951519" cy="461665"/>
          </a:xfrm>
          <a:prstGeom prst="rect">
            <a:avLst/>
          </a:prstGeom>
          <a:noFill/>
        </p:spPr>
        <p:txBody>
          <a:bodyPr wrap="square" rtlCol="0">
            <a:spAutoFit/>
          </a:bodyPr>
          <a:lstStyle/>
          <a:p>
            <a:r>
              <a:rPr lang="en-US" sz="2400" dirty="0"/>
              <a:t>ULTIMATE SOLUTION</a:t>
            </a:r>
            <a:endParaRPr lang="en-IN" sz="2400" dirty="0"/>
          </a:p>
        </p:txBody>
      </p:sp>
      <p:sp>
        <p:nvSpPr>
          <p:cNvPr id="4" name="Rectangle 3">
            <a:extLst>
              <a:ext uri="{FF2B5EF4-FFF2-40B4-BE49-F238E27FC236}">
                <a16:creationId xmlns:a16="http://schemas.microsoft.com/office/drawing/2014/main" id="{D7FA4BA0-9188-5F28-E205-309FCBC13FFF}"/>
              </a:ext>
            </a:extLst>
          </p:cNvPr>
          <p:cNvSpPr/>
          <p:nvPr/>
        </p:nvSpPr>
        <p:spPr>
          <a:xfrm>
            <a:off x="3667989" y="1949573"/>
            <a:ext cx="2857500" cy="8208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A75B874-9326-35E3-CE26-23B2996B64A4}"/>
              </a:ext>
            </a:extLst>
          </p:cNvPr>
          <p:cNvSpPr/>
          <p:nvPr/>
        </p:nvSpPr>
        <p:spPr>
          <a:xfrm>
            <a:off x="3948544" y="2215611"/>
            <a:ext cx="571500" cy="3251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F7A0DA1-87AF-7D24-0116-C68249E9E845}"/>
              </a:ext>
            </a:extLst>
          </p:cNvPr>
          <p:cNvSpPr/>
          <p:nvPr/>
        </p:nvSpPr>
        <p:spPr>
          <a:xfrm>
            <a:off x="4818782" y="2216868"/>
            <a:ext cx="571500" cy="3251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67DD7B0-147E-D934-857B-1F872BE783CC}"/>
              </a:ext>
            </a:extLst>
          </p:cNvPr>
          <p:cNvSpPr/>
          <p:nvPr/>
        </p:nvSpPr>
        <p:spPr>
          <a:xfrm>
            <a:off x="5710023" y="2210645"/>
            <a:ext cx="571500" cy="3251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377F979-1941-C7C9-648F-36FCE0412CF5}"/>
              </a:ext>
            </a:extLst>
          </p:cNvPr>
          <p:cNvSpPr txBox="1"/>
          <p:nvPr/>
        </p:nvSpPr>
        <p:spPr>
          <a:xfrm>
            <a:off x="4234294" y="1678111"/>
            <a:ext cx="1522699" cy="369332"/>
          </a:xfrm>
          <a:prstGeom prst="rect">
            <a:avLst/>
          </a:prstGeom>
          <a:noFill/>
        </p:spPr>
        <p:txBody>
          <a:bodyPr wrap="square" rtlCol="0">
            <a:spAutoFit/>
          </a:bodyPr>
          <a:lstStyle/>
          <a:p>
            <a:r>
              <a:rPr lang="en-US" dirty="0"/>
              <a:t>GLOBAL_BEST</a:t>
            </a:r>
            <a:endParaRPr lang="en-IN" dirty="0"/>
          </a:p>
        </p:txBody>
      </p:sp>
      <p:cxnSp>
        <p:nvCxnSpPr>
          <p:cNvPr id="9" name="Straight Connector 8">
            <a:extLst>
              <a:ext uri="{FF2B5EF4-FFF2-40B4-BE49-F238E27FC236}">
                <a16:creationId xmlns:a16="http://schemas.microsoft.com/office/drawing/2014/main" id="{46D2434E-7599-C16A-1062-60081DBD77E7}"/>
              </a:ext>
            </a:extLst>
          </p:cNvPr>
          <p:cNvCxnSpPr>
            <a:cxnSpLocks/>
            <a:stCxn id="5" idx="2"/>
          </p:cNvCxnSpPr>
          <p:nvPr/>
        </p:nvCxnSpPr>
        <p:spPr>
          <a:xfrm flipH="1">
            <a:off x="3667989" y="2540759"/>
            <a:ext cx="566305" cy="516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B8DFF86-2729-918F-5C76-521C526C0FA9}"/>
              </a:ext>
            </a:extLst>
          </p:cNvPr>
          <p:cNvCxnSpPr>
            <a:cxnSpLocks/>
            <a:stCxn id="6" idx="2"/>
          </p:cNvCxnSpPr>
          <p:nvPr/>
        </p:nvCxnSpPr>
        <p:spPr>
          <a:xfrm flipH="1">
            <a:off x="5101724" y="2542016"/>
            <a:ext cx="2808" cy="547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E2B5C85-81DE-5A42-2B0C-B300E961C928}"/>
              </a:ext>
            </a:extLst>
          </p:cNvPr>
          <p:cNvCxnSpPr>
            <a:cxnSpLocks/>
            <a:stCxn id="7" idx="2"/>
          </p:cNvCxnSpPr>
          <p:nvPr/>
        </p:nvCxnSpPr>
        <p:spPr>
          <a:xfrm>
            <a:off x="5995773" y="2535793"/>
            <a:ext cx="605491" cy="4333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90A65B-F55B-1B6B-B159-FCA87975B1D0}"/>
              </a:ext>
            </a:extLst>
          </p:cNvPr>
          <p:cNvSpPr txBox="1"/>
          <p:nvPr/>
        </p:nvSpPr>
        <p:spPr>
          <a:xfrm flipH="1">
            <a:off x="3388993" y="3026309"/>
            <a:ext cx="1284317" cy="369332"/>
          </a:xfrm>
          <a:prstGeom prst="rect">
            <a:avLst/>
          </a:prstGeom>
          <a:noFill/>
        </p:spPr>
        <p:txBody>
          <a:bodyPr wrap="square" rtlCol="0">
            <a:spAutoFit/>
          </a:bodyPr>
          <a:lstStyle/>
          <a:p>
            <a:r>
              <a:rPr lang="en-US" dirty="0"/>
              <a:t>value</a:t>
            </a:r>
            <a:endParaRPr lang="en-IN" dirty="0"/>
          </a:p>
        </p:txBody>
      </p:sp>
      <p:sp>
        <p:nvSpPr>
          <p:cNvPr id="13" name="TextBox 12">
            <a:extLst>
              <a:ext uri="{FF2B5EF4-FFF2-40B4-BE49-F238E27FC236}">
                <a16:creationId xmlns:a16="http://schemas.microsoft.com/office/drawing/2014/main" id="{75207246-10D7-0DF1-4441-A376FBBA15DA}"/>
              </a:ext>
            </a:extLst>
          </p:cNvPr>
          <p:cNvSpPr txBox="1"/>
          <p:nvPr/>
        </p:nvSpPr>
        <p:spPr>
          <a:xfrm flipH="1">
            <a:off x="4829384" y="3059668"/>
            <a:ext cx="1284317" cy="369332"/>
          </a:xfrm>
          <a:prstGeom prst="rect">
            <a:avLst/>
          </a:prstGeom>
          <a:noFill/>
        </p:spPr>
        <p:txBody>
          <a:bodyPr wrap="square" rtlCol="0">
            <a:spAutoFit/>
          </a:bodyPr>
          <a:lstStyle/>
          <a:p>
            <a:r>
              <a:rPr lang="en-US" dirty="0"/>
              <a:t>position</a:t>
            </a:r>
            <a:endParaRPr lang="en-IN" dirty="0"/>
          </a:p>
        </p:txBody>
      </p:sp>
      <p:sp>
        <p:nvSpPr>
          <p:cNvPr id="14" name="TextBox 13">
            <a:extLst>
              <a:ext uri="{FF2B5EF4-FFF2-40B4-BE49-F238E27FC236}">
                <a16:creationId xmlns:a16="http://schemas.microsoft.com/office/drawing/2014/main" id="{B6DD2516-D244-D7B8-3833-384F502039B2}"/>
              </a:ext>
            </a:extLst>
          </p:cNvPr>
          <p:cNvSpPr txBox="1"/>
          <p:nvPr/>
        </p:nvSpPr>
        <p:spPr>
          <a:xfrm flipH="1">
            <a:off x="6376349" y="2979755"/>
            <a:ext cx="1972320" cy="369332"/>
          </a:xfrm>
          <a:prstGeom prst="rect">
            <a:avLst/>
          </a:prstGeom>
          <a:noFill/>
        </p:spPr>
        <p:txBody>
          <a:bodyPr wrap="square" rtlCol="0">
            <a:spAutoFit/>
          </a:bodyPr>
          <a:lstStyle/>
          <a:p>
            <a:r>
              <a:rPr lang="en-US" dirty="0"/>
              <a:t>Iteration number</a:t>
            </a:r>
            <a:endParaRPr lang="en-IN" dirty="0"/>
          </a:p>
        </p:txBody>
      </p:sp>
      <p:sp>
        <p:nvSpPr>
          <p:cNvPr id="15" name="TextBox 14">
            <a:extLst>
              <a:ext uri="{FF2B5EF4-FFF2-40B4-BE49-F238E27FC236}">
                <a16:creationId xmlns:a16="http://schemas.microsoft.com/office/drawing/2014/main" id="{480EBEF6-0AE7-9A2B-E965-0571042C3401}"/>
              </a:ext>
            </a:extLst>
          </p:cNvPr>
          <p:cNvSpPr txBox="1"/>
          <p:nvPr/>
        </p:nvSpPr>
        <p:spPr>
          <a:xfrm>
            <a:off x="2893443" y="936714"/>
            <a:ext cx="5964381" cy="369332"/>
          </a:xfrm>
          <a:prstGeom prst="rect">
            <a:avLst/>
          </a:prstGeom>
          <a:noFill/>
        </p:spPr>
        <p:txBody>
          <a:bodyPr wrap="square" rtlCol="0">
            <a:spAutoFit/>
          </a:bodyPr>
          <a:lstStyle/>
          <a:p>
            <a:r>
              <a:rPr lang="en-US" dirty="0"/>
              <a:t>The Global Best Position after 100 Iterations</a:t>
            </a:r>
            <a:endParaRPr lang="en-IN" dirty="0"/>
          </a:p>
        </p:txBody>
      </p:sp>
      <p:pic>
        <p:nvPicPr>
          <p:cNvPr id="17" name="Picture 16">
            <a:extLst>
              <a:ext uri="{FF2B5EF4-FFF2-40B4-BE49-F238E27FC236}">
                <a16:creationId xmlns:a16="http://schemas.microsoft.com/office/drawing/2014/main" id="{AB25B54F-0874-2813-6F70-72E7F3B46F45}"/>
              </a:ext>
            </a:extLst>
          </p:cNvPr>
          <p:cNvPicPr>
            <a:picLocks noChangeAspect="1"/>
          </p:cNvPicPr>
          <p:nvPr/>
        </p:nvPicPr>
        <p:blipFill>
          <a:blip r:embed="rId2"/>
          <a:stretch>
            <a:fillRect/>
          </a:stretch>
        </p:blipFill>
        <p:spPr>
          <a:xfrm>
            <a:off x="360113" y="4449527"/>
            <a:ext cx="11876809" cy="1239645"/>
          </a:xfrm>
          <a:prstGeom prst="rect">
            <a:avLst/>
          </a:prstGeom>
        </p:spPr>
      </p:pic>
      <p:cxnSp>
        <p:nvCxnSpPr>
          <p:cNvPr id="23" name="Straight Connector 22">
            <a:extLst>
              <a:ext uri="{FF2B5EF4-FFF2-40B4-BE49-F238E27FC236}">
                <a16:creationId xmlns:a16="http://schemas.microsoft.com/office/drawing/2014/main" id="{57101F24-4DE5-1F0E-B5B7-737253B3D507}"/>
              </a:ext>
            </a:extLst>
          </p:cNvPr>
          <p:cNvCxnSpPr>
            <a:stCxn id="5" idx="1"/>
          </p:cNvCxnSpPr>
          <p:nvPr/>
        </p:nvCxnSpPr>
        <p:spPr>
          <a:xfrm flipH="1" flipV="1">
            <a:off x="2057400" y="2360014"/>
            <a:ext cx="1891144" cy="18171"/>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Connector: Elbow 26">
            <a:extLst>
              <a:ext uri="{FF2B5EF4-FFF2-40B4-BE49-F238E27FC236}">
                <a16:creationId xmlns:a16="http://schemas.microsoft.com/office/drawing/2014/main" id="{A7C78793-E6BD-4D7E-7078-FB04C18D8920}"/>
              </a:ext>
            </a:extLst>
          </p:cNvPr>
          <p:cNvCxnSpPr/>
          <p:nvPr/>
        </p:nvCxnSpPr>
        <p:spPr>
          <a:xfrm rot="16200000" flipH="1">
            <a:off x="1486539" y="2930874"/>
            <a:ext cx="2222377" cy="1080655"/>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Connector 28">
            <a:extLst>
              <a:ext uri="{FF2B5EF4-FFF2-40B4-BE49-F238E27FC236}">
                <a16:creationId xmlns:a16="http://schemas.microsoft.com/office/drawing/2014/main" id="{D1DF054C-2CC1-8132-442A-E25ACFFFDF7A}"/>
              </a:ext>
            </a:extLst>
          </p:cNvPr>
          <p:cNvCxnSpPr/>
          <p:nvPr/>
        </p:nvCxnSpPr>
        <p:spPr>
          <a:xfrm>
            <a:off x="2893443" y="4769427"/>
            <a:ext cx="113770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Arrow Connector 30">
            <a:extLst>
              <a:ext uri="{FF2B5EF4-FFF2-40B4-BE49-F238E27FC236}">
                <a16:creationId xmlns:a16="http://schemas.microsoft.com/office/drawing/2014/main" id="{7A7A0C87-FA88-86E9-F9B8-E5B98B9F3AA9}"/>
              </a:ext>
            </a:extLst>
          </p:cNvPr>
          <p:cNvCxnSpPr/>
          <p:nvPr/>
        </p:nvCxnSpPr>
        <p:spPr>
          <a:xfrm flipH="1">
            <a:off x="4673310" y="2535793"/>
            <a:ext cx="156074" cy="204659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3" name="Straight Connector 32">
            <a:extLst>
              <a:ext uri="{FF2B5EF4-FFF2-40B4-BE49-F238E27FC236}">
                <a16:creationId xmlns:a16="http://schemas.microsoft.com/office/drawing/2014/main" id="{D156D966-B29B-1F89-27B8-35B27D8C3C6F}"/>
              </a:ext>
            </a:extLst>
          </p:cNvPr>
          <p:cNvCxnSpPr/>
          <p:nvPr/>
        </p:nvCxnSpPr>
        <p:spPr>
          <a:xfrm>
            <a:off x="4234294" y="4769427"/>
            <a:ext cx="7517824"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35" name="Straight Connector 34">
            <a:extLst>
              <a:ext uri="{FF2B5EF4-FFF2-40B4-BE49-F238E27FC236}">
                <a16:creationId xmlns:a16="http://schemas.microsoft.com/office/drawing/2014/main" id="{C9870C27-34E3-4A6E-3436-E28AE6DC8FD3}"/>
              </a:ext>
            </a:extLst>
          </p:cNvPr>
          <p:cNvCxnSpPr/>
          <p:nvPr/>
        </p:nvCxnSpPr>
        <p:spPr>
          <a:xfrm>
            <a:off x="457200" y="4966855"/>
            <a:ext cx="11575473"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37" name="Straight Connector 36">
            <a:extLst>
              <a:ext uri="{FF2B5EF4-FFF2-40B4-BE49-F238E27FC236}">
                <a16:creationId xmlns:a16="http://schemas.microsoft.com/office/drawing/2014/main" id="{01BE2361-3BE2-8AF5-BCCF-E6214CDAFB83}"/>
              </a:ext>
            </a:extLst>
          </p:cNvPr>
          <p:cNvCxnSpPr/>
          <p:nvPr/>
        </p:nvCxnSpPr>
        <p:spPr>
          <a:xfrm>
            <a:off x="457200" y="5153891"/>
            <a:ext cx="11585864"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39" name="Straight Connector 38">
            <a:extLst>
              <a:ext uri="{FF2B5EF4-FFF2-40B4-BE49-F238E27FC236}">
                <a16:creationId xmlns:a16="http://schemas.microsoft.com/office/drawing/2014/main" id="{1AB8D11B-1041-4DEA-2E4D-A493ED131B3C}"/>
              </a:ext>
            </a:extLst>
          </p:cNvPr>
          <p:cNvCxnSpPr>
            <a:cxnSpLocks/>
          </p:cNvCxnSpPr>
          <p:nvPr/>
        </p:nvCxnSpPr>
        <p:spPr>
          <a:xfrm>
            <a:off x="457200" y="5372100"/>
            <a:ext cx="30861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42" name="Straight Connector 41">
            <a:extLst>
              <a:ext uri="{FF2B5EF4-FFF2-40B4-BE49-F238E27FC236}">
                <a16:creationId xmlns:a16="http://schemas.microsoft.com/office/drawing/2014/main" id="{50CF1EDC-9B9B-DC5B-307C-18DBDB1954B3}"/>
              </a:ext>
            </a:extLst>
          </p:cNvPr>
          <p:cNvCxnSpPr>
            <a:stCxn id="7" idx="3"/>
          </p:cNvCxnSpPr>
          <p:nvPr/>
        </p:nvCxnSpPr>
        <p:spPr>
          <a:xfrm>
            <a:off x="6281523" y="2373219"/>
            <a:ext cx="2067146" cy="4966"/>
          </a:xfrm>
          <a:prstGeom prst="line">
            <a:avLst/>
          </a:prstGeom>
        </p:spPr>
        <p:style>
          <a:lnRef idx="3">
            <a:schemeClr val="accent5"/>
          </a:lnRef>
          <a:fillRef idx="0">
            <a:schemeClr val="accent5"/>
          </a:fillRef>
          <a:effectRef idx="2">
            <a:schemeClr val="accent5"/>
          </a:effectRef>
          <a:fontRef idx="minor">
            <a:schemeClr val="tx1"/>
          </a:fontRef>
        </p:style>
      </p:cxnSp>
      <p:cxnSp>
        <p:nvCxnSpPr>
          <p:cNvPr id="46" name="Straight Connector 45">
            <a:extLst>
              <a:ext uri="{FF2B5EF4-FFF2-40B4-BE49-F238E27FC236}">
                <a16:creationId xmlns:a16="http://schemas.microsoft.com/office/drawing/2014/main" id="{88D8C53B-CA17-0923-A39F-757F63BAABC4}"/>
              </a:ext>
            </a:extLst>
          </p:cNvPr>
          <p:cNvCxnSpPr/>
          <p:nvPr/>
        </p:nvCxnSpPr>
        <p:spPr>
          <a:xfrm>
            <a:off x="8348669" y="2369099"/>
            <a:ext cx="0" cy="3003001"/>
          </a:xfrm>
          <a:prstGeom prst="line">
            <a:avLst/>
          </a:prstGeom>
        </p:spPr>
        <p:style>
          <a:lnRef idx="3">
            <a:schemeClr val="accent5"/>
          </a:lnRef>
          <a:fillRef idx="0">
            <a:schemeClr val="accent5"/>
          </a:fillRef>
          <a:effectRef idx="2">
            <a:schemeClr val="accent5"/>
          </a:effectRef>
          <a:fontRef idx="minor">
            <a:schemeClr val="tx1"/>
          </a:fontRef>
        </p:style>
      </p:cxnSp>
      <p:cxnSp>
        <p:nvCxnSpPr>
          <p:cNvPr id="48" name="Straight Arrow Connector 47">
            <a:extLst>
              <a:ext uri="{FF2B5EF4-FFF2-40B4-BE49-F238E27FC236}">
                <a16:creationId xmlns:a16="http://schemas.microsoft.com/office/drawing/2014/main" id="{3E489C92-FEEF-8825-8AE8-0F1D81D4A31B}"/>
              </a:ext>
            </a:extLst>
          </p:cNvPr>
          <p:cNvCxnSpPr/>
          <p:nvPr/>
        </p:nvCxnSpPr>
        <p:spPr>
          <a:xfrm flipH="1" flipV="1">
            <a:off x="3948544" y="5268191"/>
            <a:ext cx="4400125" cy="1039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0" name="Straight Connector 49">
            <a:extLst>
              <a:ext uri="{FF2B5EF4-FFF2-40B4-BE49-F238E27FC236}">
                <a16:creationId xmlns:a16="http://schemas.microsoft.com/office/drawing/2014/main" id="{090AB51A-9CA7-CB9A-73E3-E96696FEF40A}"/>
              </a:ext>
            </a:extLst>
          </p:cNvPr>
          <p:cNvCxnSpPr/>
          <p:nvPr/>
        </p:nvCxnSpPr>
        <p:spPr>
          <a:xfrm>
            <a:off x="3667989" y="5372100"/>
            <a:ext cx="192233"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718144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5DA4E4D-5A07-C9CB-F68D-2274B91420D6}"/>
              </a:ext>
            </a:extLst>
          </p:cNvPr>
          <p:cNvSpPr txBox="1">
            <a:spLocks/>
          </p:cNvSpPr>
          <p:nvPr/>
        </p:nvSpPr>
        <p:spPr>
          <a:xfrm>
            <a:off x="606706" y="266848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a:t>5. Calculate F1, F2 Objectives</a:t>
            </a:r>
            <a:endParaRPr lang="en-IN" dirty="0"/>
          </a:p>
        </p:txBody>
      </p:sp>
    </p:spTree>
    <p:extLst>
      <p:ext uri="{BB962C8B-B14F-4D97-AF65-F5344CB8AC3E}">
        <p14:creationId xmlns:p14="http://schemas.microsoft.com/office/powerpoint/2010/main" val="3598454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710DBEC4-8A92-223A-7069-CD04A424B405}"/>
              </a:ext>
            </a:extLst>
          </p:cNvPr>
          <p:cNvGraphicFramePr/>
          <p:nvPr>
            <p:extLst>
              <p:ext uri="{D42A27DB-BD31-4B8C-83A1-F6EECF244321}">
                <p14:modId xmlns:p14="http://schemas.microsoft.com/office/powerpoint/2010/main" val="4170393029"/>
              </p:ext>
            </p:extLst>
          </p:nvPr>
        </p:nvGraphicFramePr>
        <p:xfrm>
          <a:off x="983848" y="0"/>
          <a:ext cx="9734309" cy="6724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8757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AA33BEAE-8A42-2312-A771-36937489E508}"/>
              </a:ext>
            </a:extLst>
          </p:cNvPr>
          <p:cNvGraphicFramePr/>
          <p:nvPr>
            <p:extLst>
              <p:ext uri="{D42A27DB-BD31-4B8C-83A1-F6EECF244321}">
                <p14:modId xmlns:p14="http://schemas.microsoft.com/office/powerpoint/2010/main" val="1712218991"/>
              </p:ext>
            </p:extLst>
          </p:nvPr>
        </p:nvGraphicFramePr>
        <p:xfrm>
          <a:off x="1238491" y="-92597"/>
          <a:ext cx="10012101" cy="69505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2175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D8A7FD4-D729-0D9C-E071-6354BC287F62}"/>
              </a:ext>
            </a:extLst>
          </p:cNvPr>
          <p:cNvSpPr/>
          <p:nvPr/>
        </p:nvSpPr>
        <p:spPr>
          <a:xfrm>
            <a:off x="4319287" y="138896"/>
            <a:ext cx="3553426" cy="509287"/>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Objective Value=F1+F2</a:t>
            </a:r>
          </a:p>
        </p:txBody>
      </p:sp>
      <p:pic>
        <p:nvPicPr>
          <p:cNvPr id="8" name="Picture 7">
            <a:extLst>
              <a:ext uri="{FF2B5EF4-FFF2-40B4-BE49-F238E27FC236}">
                <a16:creationId xmlns:a16="http://schemas.microsoft.com/office/drawing/2014/main" id="{7F46E5D9-78E0-E976-BD6B-BE88AF50BA73}"/>
              </a:ext>
            </a:extLst>
          </p:cNvPr>
          <p:cNvPicPr>
            <a:picLocks noChangeAspect="1"/>
          </p:cNvPicPr>
          <p:nvPr/>
        </p:nvPicPr>
        <p:blipFill>
          <a:blip r:embed="rId2"/>
          <a:stretch>
            <a:fillRect/>
          </a:stretch>
        </p:blipFill>
        <p:spPr>
          <a:xfrm>
            <a:off x="101399" y="1718900"/>
            <a:ext cx="5188231" cy="509287"/>
          </a:xfrm>
          <a:prstGeom prst="rect">
            <a:avLst/>
          </a:prstGeom>
        </p:spPr>
      </p:pic>
      <p:pic>
        <p:nvPicPr>
          <p:cNvPr id="10" name="Picture 9">
            <a:extLst>
              <a:ext uri="{FF2B5EF4-FFF2-40B4-BE49-F238E27FC236}">
                <a16:creationId xmlns:a16="http://schemas.microsoft.com/office/drawing/2014/main" id="{3FF06A51-73B3-3B41-B1E9-1693ED4619B4}"/>
              </a:ext>
            </a:extLst>
          </p:cNvPr>
          <p:cNvPicPr>
            <a:picLocks noChangeAspect="1"/>
          </p:cNvPicPr>
          <p:nvPr/>
        </p:nvPicPr>
        <p:blipFill>
          <a:blip r:embed="rId3"/>
          <a:stretch>
            <a:fillRect/>
          </a:stretch>
        </p:blipFill>
        <p:spPr>
          <a:xfrm>
            <a:off x="6096000" y="1718899"/>
            <a:ext cx="5994601" cy="509288"/>
          </a:xfrm>
          <a:prstGeom prst="rect">
            <a:avLst/>
          </a:prstGeom>
        </p:spPr>
      </p:pic>
      <p:sp>
        <p:nvSpPr>
          <p:cNvPr id="11" name="Rectangle: Rounded Corners 10">
            <a:extLst>
              <a:ext uri="{FF2B5EF4-FFF2-40B4-BE49-F238E27FC236}">
                <a16:creationId xmlns:a16="http://schemas.microsoft.com/office/drawing/2014/main" id="{F6D9999D-D4F3-DDEC-10A7-E0F04AA1AFB8}"/>
              </a:ext>
            </a:extLst>
          </p:cNvPr>
          <p:cNvSpPr/>
          <p:nvPr/>
        </p:nvSpPr>
        <p:spPr>
          <a:xfrm>
            <a:off x="765861" y="1039821"/>
            <a:ext cx="3553426" cy="509287"/>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F1=Establishment and Operating Cost</a:t>
            </a:r>
          </a:p>
        </p:txBody>
      </p:sp>
      <p:sp>
        <p:nvSpPr>
          <p:cNvPr id="12" name="Rectangle: Rounded Corners 11">
            <a:extLst>
              <a:ext uri="{FF2B5EF4-FFF2-40B4-BE49-F238E27FC236}">
                <a16:creationId xmlns:a16="http://schemas.microsoft.com/office/drawing/2014/main" id="{E6008B9B-34B6-499F-2422-BF8C6F707948}"/>
              </a:ext>
            </a:extLst>
          </p:cNvPr>
          <p:cNvSpPr/>
          <p:nvPr/>
        </p:nvSpPr>
        <p:spPr>
          <a:xfrm>
            <a:off x="7737677" y="1039822"/>
            <a:ext cx="3553426" cy="509287"/>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F2=Distance Cost</a:t>
            </a:r>
          </a:p>
        </p:txBody>
      </p:sp>
      <p:cxnSp>
        <p:nvCxnSpPr>
          <p:cNvPr id="14" name="Connector: Elbow 13">
            <a:extLst>
              <a:ext uri="{FF2B5EF4-FFF2-40B4-BE49-F238E27FC236}">
                <a16:creationId xmlns:a16="http://schemas.microsoft.com/office/drawing/2014/main" id="{688DD2E4-4134-5A24-E606-9F3FCD8A2E8B}"/>
              </a:ext>
            </a:extLst>
          </p:cNvPr>
          <p:cNvCxnSpPr>
            <a:stCxn id="3" idx="1"/>
            <a:endCxn id="11" idx="0"/>
          </p:cNvCxnSpPr>
          <p:nvPr/>
        </p:nvCxnSpPr>
        <p:spPr>
          <a:xfrm rot="10800000" flipV="1">
            <a:off x="2542575" y="393539"/>
            <a:ext cx="1776713" cy="6462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651E320-1A03-B1C5-7FFE-87AB08A38923}"/>
              </a:ext>
            </a:extLst>
          </p:cNvPr>
          <p:cNvCxnSpPr>
            <a:cxnSpLocks/>
            <a:stCxn id="3" idx="3"/>
            <a:endCxn id="12" idx="0"/>
          </p:cNvCxnSpPr>
          <p:nvPr/>
        </p:nvCxnSpPr>
        <p:spPr>
          <a:xfrm>
            <a:off x="7872713" y="393540"/>
            <a:ext cx="1641677" cy="6462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7EF8AE4-70C1-2857-92BA-0476D9F21DB8}"/>
              </a:ext>
            </a:extLst>
          </p:cNvPr>
          <p:cNvSpPr txBox="1"/>
          <p:nvPr/>
        </p:nvSpPr>
        <p:spPr>
          <a:xfrm>
            <a:off x="57201" y="2353423"/>
            <a:ext cx="1250066" cy="400110"/>
          </a:xfrm>
          <a:prstGeom prst="rect">
            <a:avLst/>
          </a:prstGeom>
          <a:noFill/>
        </p:spPr>
        <p:txBody>
          <a:bodyPr wrap="square" rtlCol="0">
            <a:spAutoFit/>
          </a:bodyPr>
          <a:lstStyle/>
          <a:p>
            <a:r>
              <a:rPr lang="en-IN" sz="1000" dirty="0" err="1"/>
              <a:t>i</a:t>
            </a:r>
            <a:r>
              <a:rPr lang="en-IN" sz="1000" dirty="0"/>
              <a:t>-index to refer to charging station</a:t>
            </a:r>
          </a:p>
        </p:txBody>
      </p:sp>
      <p:cxnSp>
        <p:nvCxnSpPr>
          <p:cNvPr id="39" name="Connector: Curved 38">
            <a:extLst>
              <a:ext uri="{FF2B5EF4-FFF2-40B4-BE49-F238E27FC236}">
                <a16:creationId xmlns:a16="http://schemas.microsoft.com/office/drawing/2014/main" id="{E0B023C9-BC12-4662-123D-76AC3B013CA1}"/>
              </a:ext>
            </a:extLst>
          </p:cNvPr>
          <p:cNvCxnSpPr>
            <a:cxnSpLocks/>
            <a:stCxn id="19" idx="0"/>
          </p:cNvCxnSpPr>
          <p:nvPr/>
        </p:nvCxnSpPr>
        <p:spPr>
          <a:xfrm rot="5400000" flipH="1" flipV="1">
            <a:off x="962726" y="1906449"/>
            <a:ext cx="166482" cy="72746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7491B2C-2FA0-79AA-73DE-2592B64827FB}"/>
              </a:ext>
            </a:extLst>
          </p:cNvPr>
          <p:cNvSpPr txBox="1"/>
          <p:nvPr/>
        </p:nvSpPr>
        <p:spPr>
          <a:xfrm>
            <a:off x="159634" y="2821464"/>
            <a:ext cx="1250066" cy="400110"/>
          </a:xfrm>
          <a:prstGeom prst="rect">
            <a:avLst/>
          </a:prstGeom>
          <a:noFill/>
        </p:spPr>
        <p:txBody>
          <a:bodyPr wrap="square" rtlCol="0">
            <a:spAutoFit/>
          </a:bodyPr>
          <a:lstStyle/>
          <a:p>
            <a:r>
              <a:rPr lang="en-IN" sz="1000" dirty="0" err="1"/>
              <a:t>Jcs</a:t>
            </a:r>
            <a:r>
              <a:rPr lang="en-IN" sz="1000" dirty="0"/>
              <a:t>-Set of Charging stations</a:t>
            </a:r>
          </a:p>
        </p:txBody>
      </p:sp>
      <p:cxnSp>
        <p:nvCxnSpPr>
          <p:cNvPr id="46" name="Connector: Curved 45">
            <a:extLst>
              <a:ext uri="{FF2B5EF4-FFF2-40B4-BE49-F238E27FC236}">
                <a16:creationId xmlns:a16="http://schemas.microsoft.com/office/drawing/2014/main" id="{CD2D93CE-707F-375F-1409-9BB0D32890F8}"/>
              </a:ext>
            </a:extLst>
          </p:cNvPr>
          <p:cNvCxnSpPr>
            <a:stCxn id="44" idx="3"/>
          </p:cNvCxnSpPr>
          <p:nvPr/>
        </p:nvCxnSpPr>
        <p:spPr>
          <a:xfrm flipV="1">
            <a:off x="1409700" y="2270182"/>
            <a:ext cx="350520" cy="75133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A363FD9-F0AF-64A8-1121-A4404FCE2C93}"/>
              </a:ext>
            </a:extLst>
          </p:cNvPr>
          <p:cNvSpPr txBox="1"/>
          <p:nvPr/>
        </p:nvSpPr>
        <p:spPr>
          <a:xfrm>
            <a:off x="2011873" y="3392363"/>
            <a:ext cx="1250066" cy="246221"/>
          </a:xfrm>
          <a:prstGeom prst="rect">
            <a:avLst/>
          </a:prstGeom>
          <a:noFill/>
        </p:spPr>
        <p:txBody>
          <a:bodyPr wrap="square" rtlCol="0">
            <a:spAutoFit/>
          </a:bodyPr>
          <a:lstStyle/>
          <a:p>
            <a:r>
              <a:rPr lang="en-IN" sz="1000" dirty="0" err="1"/>
              <a:t>Ucs</a:t>
            </a:r>
            <a:r>
              <a:rPr lang="en-IN" sz="1000" dirty="0"/>
              <a:t>-Operating Cost</a:t>
            </a:r>
          </a:p>
        </p:txBody>
      </p:sp>
      <p:sp>
        <p:nvSpPr>
          <p:cNvPr id="48" name="TextBox 47">
            <a:extLst>
              <a:ext uri="{FF2B5EF4-FFF2-40B4-BE49-F238E27FC236}">
                <a16:creationId xmlns:a16="http://schemas.microsoft.com/office/drawing/2014/main" id="{37365B5D-46CE-C4DF-FF44-5E7D117B779E}"/>
              </a:ext>
            </a:extLst>
          </p:cNvPr>
          <p:cNvSpPr txBox="1"/>
          <p:nvPr/>
        </p:nvSpPr>
        <p:spPr>
          <a:xfrm>
            <a:off x="2011873" y="2667576"/>
            <a:ext cx="1250066" cy="553998"/>
          </a:xfrm>
          <a:prstGeom prst="rect">
            <a:avLst/>
          </a:prstGeom>
          <a:noFill/>
        </p:spPr>
        <p:txBody>
          <a:bodyPr wrap="square" rtlCol="0">
            <a:spAutoFit/>
          </a:bodyPr>
          <a:lstStyle/>
          <a:p>
            <a:r>
              <a:rPr lang="en-IN" sz="1000" dirty="0"/>
              <a:t>Fcs-Establishment </a:t>
            </a:r>
            <a:r>
              <a:rPr lang="en-IN" sz="1000" dirty="0" err="1"/>
              <a:t>cost+Charger</a:t>
            </a:r>
            <a:r>
              <a:rPr lang="en-IN" sz="1000" dirty="0"/>
              <a:t> </a:t>
            </a:r>
            <a:r>
              <a:rPr lang="en-IN" sz="1000" dirty="0" err="1"/>
              <a:t>Cost+Penalty</a:t>
            </a:r>
            <a:endParaRPr lang="en-IN" sz="1000" dirty="0"/>
          </a:p>
        </p:txBody>
      </p:sp>
      <p:cxnSp>
        <p:nvCxnSpPr>
          <p:cNvPr id="51" name="Straight Arrow Connector 50">
            <a:extLst>
              <a:ext uri="{FF2B5EF4-FFF2-40B4-BE49-F238E27FC236}">
                <a16:creationId xmlns:a16="http://schemas.microsoft.com/office/drawing/2014/main" id="{19F95E90-214B-40FA-DEA5-3C3AECBD4798}"/>
              </a:ext>
            </a:extLst>
          </p:cNvPr>
          <p:cNvCxnSpPr>
            <a:stCxn id="48" idx="0"/>
            <a:endCxn id="8" idx="2"/>
          </p:cNvCxnSpPr>
          <p:nvPr/>
        </p:nvCxnSpPr>
        <p:spPr>
          <a:xfrm flipV="1">
            <a:off x="2636906" y="2228187"/>
            <a:ext cx="58609" cy="439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8E33D08F-544F-6627-3645-A173F997CBEB}"/>
              </a:ext>
            </a:extLst>
          </p:cNvPr>
          <p:cNvCxnSpPr>
            <a:stCxn id="47" idx="3"/>
          </p:cNvCxnSpPr>
          <p:nvPr/>
        </p:nvCxnSpPr>
        <p:spPr>
          <a:xfrm flipV="1">
            <a:off x="3261939" y="2186941"/>
            <a:ext cx="806370" cy="132853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5E4FF35-81BA-69B3-87C9-674EB05C33D5}"/>
              </a:ext>
            </a:extLst>
          </p:cNvPr>
          <p:cNvSpPr txBox="1"/>
          <p:nvPr/>
        </p:nvSpPr>
        <p:spPr>
          <a:xfrm>
            <a:off x="3566739" y="3398994"/>
            <a:ext cx="1250066" cy="400110"/>
          </a:xfrm>
          <a:prstGeom prst="rect">
            <a:avLst/>
          </a:prstGeom>
          <a:noFill/>
        </p:spPr>
        <p:txBody>
          <a:bodyPr wrap="square" rtlCol="0">
            <a:spAutoFit/>
          </a:bodyPr>
          <a:lstStyle/>
          <a:p>
            <a:r>
              <a:rPr lang="en-IN" sz="1000" dirty="0"/>
              <a:t>Ni-No of chargers in charging station </a:t>
            </a:r>
            <a:r>
              <a:rPr lang="en-IN" sz="1000" dirty="0" err="1"/>
              <a:t>i</a:t>
            </a:r>
            <a:endParaRPr lang="en-IN" sz="1000" dirty="0"/>
          </a:p>
        </p:txBody>
      </p:sp>
      <p:cxnSp>
        <p:nvCxnSpPr>
          <p:cNvPr id="57" name="Connector: Curved 56">
            <a:extLst>
              <a:ext uri="{FF2B5EF4-FFF2-40B4-BE49-F238E27FC236}">
                <a16:creationId xmlns:a16="http://schemas.microsoft.com/office/drawing/2014/main" id="{E480254E-8A2D-B4B7-B660-F21D2E21A3D3}"/>
              </a:ext>
            </a:extLst>
          </p:cNvPr>
          <p:cNvCxnSpPr>
            <a:stCxn id="55" idx="0"/>
          </p:cNvCxnSpPr>
          <p:nvPr/>
        </p:nvCxnSpPr>
        <p:spPr>
          <a:xfrm rot="5400000" flipH="1" flipV="1">
            <a:off x="3861817" y="2554699"/>
            <a:ext cx="1174251" cy="51434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043BAEA-B754-6250-7119-556DB31B6A7A}"/>
              </a:ext>
            </a:extLst>
          </p:cNvPr>
          <p:cNvSpPr txBox="1"/>
          <p:nvPr/>
        </p:nvSpPr>
        <p:spPr>
          <a:xfrm>
            <a:off x="5920548" y="3031792"/>
            <a:ext cx="1250066" cy="400110"/>
          </a:xfrm>
          <a:prstGeom prst="rect">
            <a:avLst/>
          </a:prstGeom>
          <a:noFill/>
        </p:spPr>
        <p:txBody>
          <a:bodyPr wrap="square" rtlCol="0">
            <a:spAutoFit/>
          </a:bodyPr>
          <a:lstStyle/>
          <a:p>
            <a:r>
              <a:rPr lang="en-IN" sz="1000" dirty="0"/>
              <a:t>P-charging price of EV per km</a:t>
            </a:r>
          </a:p>
        </p:txBody>
      </p:sp>
      <p:sp>
        <p:nvSpPr>
          <p:cNvPr id="59" name="TextBox 58">
            <a:extLst>
              <a:ext uri="{FF2B5EF4-FFF2-40B4-BE49-F238E27FC236}">
                <a16:creationId xmlns:a16="http://schemas.microsoft.com/office/drawing/2014/main" id="{DBE24A8A-7963-72F1-3141-D1253A8C4E97}"/>
              </a:ext>
            </a:extLst>
          </p:cNvPr>
          <p:cNvSpPr txBox="1"/>
          <p:nvPr/>
        </p:nvSpPr>
        <p:spPr>
          <a:xfrm>
            <a:off x="5920548" y="2498298"/>
            <a:ext cx="1250066" cy="553998"/>
          </a:xfrm>
          <a:prstGeom prst="rect">
            <a:avLst/>
          </a:prstGeom>
          <a:noFill/>
        </p:spPr>
        <p:txBody>
          <a:bodyPr wrap="square" rtlCol="0">
            <a:spAutoFit/>
          </a:bodyPr>
          <a:lstStyle/>
          <a:p>
            <a:r>
              <a:rPr lang="en-IN" sz="1000" dirty="0"/>
              <a:t>A-amt of electricity consumed by the EV to travel 1km</a:t>
            </a:r>
          </a:p>
        </p:txBody>
      </p:sp>
      <p:cxnSp>
        <p:nvCxnSpPr>
          <p:cNvPr id="62" name="Connector: Curved 61">
            <a:extLst>
              <a:ext uri="{FF2B5EF4-FFF2-40B4-BE49-F238E27FC236}">
                <a16:creationId xmlns:a16="http://schemas.microsoft.com/office/drawing/2014/main" id="{2D87D9C8-564B-9FCC-5F36-F54E9ACDCB94}"/>
              </a:ext>
            </a:extLst>
          </p:cNvPr>
          <p:cNvCxnSpPr>
            <a:stCxn id="59" idx="3"/>
          </p:cNvCxnSpPr>
          <p:nvPr/>
        </p:nvCxnSpPr>
        <p:spPr>
          <a:xfrm flipV="1">
            <a:off x="7170614" y="2092960"/>
            <a:ext cx="567063" cy="68233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Curved 63">
            <a:extLst>
              <a:ext uri="{FF2B5EF4-FFF2-40B4-BE49-F238E27FC236}">
                <a16:creationId xmlns:a16="http://schemas.microsoft.com/office/drawing/2014/main" id="{B02A70DA-E455-2EC0-4B11-11BCEF986B2C}"/>
              </a:ext>
            </a:extLst>
          </p:cNvPr>
          <p:cNvCxnSpPr>
            <a:cxnSpLocks/>
            <a:stCxn id="58" idx="3"/>
          </p:cNvCxnSpPr>
          <p:nvPr/>
        </p:nvCxnSpPr>
        <p:spPr>
          <a:xfrm flipV="1">
            <a:off x="7170614" y="2092960"/>
            <a:ext cx="806370" cy="113888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6898496-B82D-BCE5-DA9F-F55B1D9A2CD4}"/>
              </a:ext>
            </a:extLst>
          </p:cNvPr>
          <p:cNvSpPr txBox="1"/>
          <p:nvPr/>
        </p:nvSpPr>
        <p:spPr>
          <a:xfrm>
            <a:off x="7421754" y="3247605"/>
            <a:ext cx="1250066" cy="400110"/>
          </a:xfrm>
          <a:prstGeom prst="rect">
            <a:avLst/>
          </a:prstGeom>
          <a:noFill/>
        </p:spPr>
        <p:txBody>
          <a:bodyPr wrap="square" rtlCol="0">
            <a:spAutoFit/>
          </a:bodyPr>
          <a:lstStyle/>
          <a:p>
            <a:r>
              <a:rPr lang="en-IN" sz="1000" dirty="0" err="1"/>
              <a:t>i</a:t>
            </a:r>
            <a:r>
              <a:rPr lang="en-IN" sz="1000" dirty="0"/>
              <a:t>-index to refer to charging station</a:t>
            </a:r>
          </a:p>
        </p:txBody>
      </p:sp>
      <p:cxnSp>
        <p:nvCxnSpPr>
          <p:cNvPr id="67" name="Connector: Curved 66">
            <a:extLst>
              <a:ext uri="{FF2B5EF4-FFF2-40B4-BE49-F238E27FC236}">
                <a16:creationId xmlns:a16="http://schemas.microsoft.com/office/drawing/2014/main" id="{69CE0C7F-CB4C-10EE-3E99-C762BC6C6171}"/>
              </a:ext>
            </a:extLst>
          </p:cNvPr>
          <p:cNvCxnSpPr>
            <a:cxnSpLocks/>
            <a:stCxn id="66" idx="0"/>
          </p:cNvCxnSpPr>
          <p:nvPr/>
        </p:nvCxnSpPr>
        <p:spPr>
          <a:xfrm rot="5400000" flipH="1" flipV="1">
            <a:off x="7800687" y="2482125"/>
            <a:ext cx="1011580" cy="51938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D6503E5C-7E65-80AF-528F-3A2A700B16A4}"/>
              </a:ext>
            </a:extLst>
          </p:cNvPr>
          <p:cNvSpPr txBox="1"/>
          <p:nvPr/>
        </p:nvSpPr>
        <p:spPr>
          <a:xfrm>
            <a:off x="7524187" y="3715646"/>
            <a:ext cx="1250066" cy="400110"/>
          </a:xfrm>
          <a:prstGeom prst="rect">
            <a:avLst/>
          </a:prstGeom>
          <a:noFill/>
        </p:spPr>
        <p:txBody>
          <a:bodyPr wrap="square" rtlCol="0">
            <a:spAutoFit/>
          </a:bodyPr>
          <a:lstStyle/>
          <a:p>
            <a:r>
              <a:rPr lang="en-IN" sz="1000" dirty="0" err="1"/>
              <a:t>Jcs</a:t>
            </a:r>
            <a:r>
              <a:rPr lang="en-IN" sz="1000" dirty="0"/>
              <a:t>-Set of Charging stations</a:t>
            </a:r>
          </a:p>
        </p:txBody>
      </p:sp>
      <p:cxnSp>
        <p:nvCxnSpPr>
          <p:cNvPr id="69" name="Connector: Curved 68">
            <a:extLst>
              <a:ext uri="{FF2B5EF4-FFF2-40B4-BE49-F238E27FC236}">
                <a16:creationId xmlns:a16="http://schemas.microsoft.com/office/drawing/2014/main" id="{EFAAA06E-2E39-C986-C09D-1A5C041D64BD}"/>
              </a:ext>
            </a:extLst>
          </p:cNvPr>
          <p:cNvCxnSpPr>
            <a:cxnSpLocks/>
            <a:stCxn id="68" idx="3"/>
            <a:endCxn id="10" idx="2"/>
          </p:cNvCxnSpPr>
          <p:nvPr/>
        </p:nvCxnSpPr>
        <p:spPr>
          <a:xfrm flipV="1">
            <a:off x="8774253" y="2228187"/>
            <a:ext cx="319048" cy="168751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7093B572-B201-7649-3F09-48F66974E7EB}"/>
              </a:ext>
            </a:extLst>
          </p:cNvPr>
          <p:cNvSpPr txBox="1"/>
          <p:nvPr/>
        </p:nvSpPr>
        <p:spPr>
          <a:xfrm>
            <a:off x="9150530" y="3228945"/>
            <a:ext cx="1250066" cy="400110"/>
          </a:xfrm>
          <a:prstGeom prst="rect">
            <a:avLst/>
          </a:prstGeom>
          <a:noFill/>
        </p:spPr>
        <p:txBody>
          <a:bodyPr wrap="square" rtlCol="0">
            <a:spAutoFit/>
          </a:bodyPr>
          <a:lstStyle/>
          <a:p>
            <a:r>
              <a:rPr lang="en-IN" sz="1000" dirty="0"/>
              <a:t>J-index for referring to demand point j</a:t>
            </a:r>
          </a:p>
        </p:txBody>
      </p:sp>
      <p:sp>
        <p:nvSpPr>
          <p:cNvPr id="76" name="TextBox 75">
            <a:extLst>
              <a:ext uri="{FF2B5EF4-FFF2-40B4-BE49-F238E27FC236}">
                <a16:creationId xmlns:a16="http://schemas.microsoft.com/office/drawing/2014/main" id="{0D2DBA29-8DA9-942A-3D88-66FB346012CF}"/>
              </a:ext>
            </a:extLst>
          </p:cNvPr>
          <p:cNvSpPr txBox="1"/>
          <p:nvPr/>
        </p:nvSpPr>
        <p:spPr>
          <a:xfrm>
            <a:off x="9252963" y="3696986"/>
            <a:ext cx="1250066" cy="707886"/>
          </a:xfrm>
          <a:prstGeom prst="rect">
            <a:avLst/>
          </a:prstGeom>
          <a:noFill/>
        </p:spPr>
        <p:txBody>
          <a:bodyPr wrap="square" rtlCol="0">
            <a:spAutoFit/>
          </a:bodyPr>
          <a:lstStyle/>
          <a:p>
            <a:r>
              <a:rPr lang="en-IN" sz="1000" dirty="0" err="1"/>
              <a:t>Jcni</a:t>
            </a:r>
            <a:r>
              <a:rPr lang="en-IN" sz="1000" dirty="0"/>
              <a:t>-Set of all demand points </a:t>
            </a:r>
            <a:r>
              <a:rPr lang="en-IN" sz="1000" b="1" dirty="0"/>
              <a:t>serviced by charging station </a:t>
            </a:r>
            <a:r>
              <a:rPr lang="en-IN" sz="1000" b="1" dirty="0" err="1"/>
              <a:t>i</a:t>
            </a:r>
            <a:endParaRPr lang="en-IN" sz="1000" dirty="0"/>
          </a:p>
        </p:txBody>
      </p:sp>
      <p:cxnSp>
        <p:nvCxnSpPr>
          <p:cNvPr id="78" name="Connector: Curved 77">
            <a:extLst>
              <a:ext uri="{FF2B5EF4-FFF2-40B4-BE49-F238E27FC236}">
                <a16:creationId xmlns:a16="http://schemas.microsoft.com/office/drawing/2014/main" id="{BC8523C2-0BC0-5013-9429-99C2A2F0787E}"/>
              </a:ext>
            </a:extLst>
          </p:cNvPr>
          <p:cNvCxnSpPr>
            <a:cxnSpLocks/>
            <a:stCxn id="76" idx="3"/>
          </p:cNvCxnSpPr>
          <p:nvPr/>
        </p:nvCxnSpPr>
        <p:spPr>
          <a:xfrm flipH="1" flipV="1">
            <a:off x="10400596" y="2270182"/>
            <a:ext cx="102433" cy="1780747"/>
          </a:xfrm>
          <a:prstGeom prst="curvedConnector4">
            <a:avLst>
              <a:gd name="adj1" fmla="val -223170"/>
              <a:gd name="adj2" fmla="val 59938"/>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E5A27DB4-A552-216A-4648-36532F519256}"/>
              </a:ext>
            </a:extLst>
          </p:cNvPr>
          <p:cNvSpPr txBox="1"/>
          <p:nvPr/>
        </p:nvSpPr>
        <p:spPr>
          <a:xfrm>
            <a:off x="10032520" y="4472803"/>
            <a:ext cx="1250066" cy="707886"/>
          </a:xfrm>
          <a:prstGeom prst="rect">
            <a:avLst/>
          </a:prstGeom>
          <a:noFill/>
        </p:spPr>
        <p:txBody>
          <a:bodyPr wrap="square" rtlCol="0">
            <a:spAutoFit/>
          </a:bodyPr>
          <a:lstStyle/>
          <a:p>
            <a:r>
              <a:rPr lang="en-IN" sz="1000" dirty="0" err="1"/>
              <a:t>Dij</a:t>
            </a:r>
            <a:r>
              <a:rPr lang="en-IN" sz="1000" dirty="0"/>
              <a:t>-distance between charging station I and demand point j</a:t>
            </a:r>
          </a:p>
        </p:txBody>
      </p:sp>
      <p:sp>
        <p:nvSpPr>
          <p:cNvPr id="91" name="TextBox 90">
            <a:extLst>
              <a:ext uri="{FF2B5EF4-FFF2-40B4-BE49-F238E27FC236}">
                <a16:creationId xmlns:a16="http://schemas.microsoft.com/office/drawing/2014/main" id="{38667A86-A14B-A387-441F-64E50CE1C5E2}"/>
              </a:ext>
            </a:extLst>
          </p:cNvPr>
          <p:cNvSpPr txBox="1"/>
          <p:nvPr/>
        </p:nvSpPr>
        <p:spPr>
          <a:xfrm>
            <a:off x="10897764" y="5088004"/>
            <a:ext cx="1250066" cy="1015663"/>
          </a:xfrm>
          <a:prstGeom prst="rect">
            <a:avLst/>
          </a:prstGeom>
          <a:noFill/>
        </p:spPr>
        <p:txBody>
          <a:bodyPr wrap="square" rtlCol="0">
            <a:spAutoFit/>
          </a:bodyPr>
          <a:lstStyle/>
          <a:p>
            <a:r>
              <a:rPr lang="en-IN" sz="1000" dirty="0" err="1"/>
              <a:t>nj</a:t>
            </a:r>
            <a:r>
              <a:rPr lang="en-IN" sz="1000" dirty="0"/>
              <a:t>-no of vehicles that require charging at demand point j, or in other words demand of demand point j</a:t>
            </a:r>
          </a:p>
        </p:txBody>
      </p:sp>
      <p:cxnSp>
        <p:nvCxnSpPr>
          <p:cNvPr id="93" name="Connector: Curved 92">
            <a:extLst>
              <a:ext uri="{FF2B5EF4-FFF2-40B4-BE49-F238E27FC236}">
                <a16:creationId xmlns:a16="http://schemas.microsoft.com/office/drawing/2014/main" id="{5B5AE3DD-30F5-7655-CAE3-5BE7DA622899}"/>
              </a:ext>
            </a:extLst>
          </p:cNvPr>
          <p:cNvCxnSpPr>
            <a:cxnSpLocks/>
            <a:stCxn id="75" idx="0"/>
          </p:cNvCxnSpPr>
          <p:nvPr/>
        </p:nvCxnSpPr>
        <p:spPr>
          <a:xfrm rot="5400000" flipH="1" flipV="1">
            <a:off x="9240841" y="2653553"/>
            <a:ext cx="1110114" cy="4067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Connector: Curved 96">
            <a:extLst>
              <a:ext uri="{FF2B5EF4-FFF2-40B4-BE49-F238E27FC236}">
                <a16:creationId xmlns:a16="http://schemas.microsoft.com/office/drawing/2014/main" id="{F18DDF92-E451-9565-EC2C-71C3FA229407}"/>
              </a:ext>
            </a:extLst>
          </p:cNvPr>
          <p:cNvCxnSpPr>
            <a:cxnSpLocks/>
            <a:stCxn id="90" idx="0"/>
          </p:cNvCxnSpPr>
          <p:nvPr/>
        </p:nvCxnSpPr>
        <p:spPr>
          <a:xfrm rot="5400000" flipH="1" flipV="1">
            <a:off x="10081412" y="2846324"/>
            <a:ext cx="2202621" cy="105033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Connector: Curved 98">
            <a:extLst>
              <a:ext uri="{FF2B5EF4-FFF2-40B4-BE49-F238E27FC236}">
                <a16:creationId xmlns:a16="http://schemas.microsoft.com/office/drawing/2014/main" id="{73310B39-37E8-C471-625B-0817A5245F9E}"/>
              </a:ext>
            </a:extLst>
          </p:cNvPr>
          <p:cNvCxnSpPr>
            <a:cxnSpLocks/>
          </p:cNvCxnSpPr>
          <p:nvPr/>
        </p:nvCxnSpPr>
        <p:spPr>
          <a:xfrm rot="16200000" flipV="1">
            <a:off x="9647501" y="3408690"/>
            <a:ext cx="3125336" cy="63657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 name="Picture 102">
            <a:extLst>
              <a:ext uri="{FF2B5EF4-FFF2-40B4-BE49-F238E27FC236}">
                <a16:creationId xmlns:a16="http://schemas.microsoft.com/office/drawing/2014/main" id="{1D4280C6-0D4D-238F-6007-3283311914AA}"/>
              </a:ext>
            </a:extLst>
          </p:cNvPr>
          <p:cNvPicPr>
            <a:picLocks noChangeAspect="1"/>
          </p:cNvPicPr>
          <p:nvPr/>
        </p:nvPicPr>
        <p:blipFill>
          <a:blip r:embed="rId4"/>
          <a:stretch>
            <a:fillRect/>
          </a:stretch>
        </p:blipFill>
        <p:spPr>
          <a:xfrm>
            <a:off x="65269" y="4099079"/>
            <a:ext cx="4617696" cy="494270"/>
          </a:xfrm>
          <a:prstGeom prst="rect">
            <a:avLst/>
          </a:prstGeom>
        </p:spPr>
      </p:pic>
      <p:sp>
        <p:nvSpPr>
          <p:cNvPr id="104" name="TextBox 103">
            <a:extLst>
              <a:ext uri="{FF2B5EF4-FFF2-40B4-BE49-F238E27FC236}">
                <a16:creationId xmlns:a16="http://schemas.microsoft.com/office/drawing/2014/main" id="{F39F4EFD-394D-B073-233F-4E1948C47259}"/>
              </a:ext>
            </a:extLst>
          </p:cNvPr>
          <p:cNvSpPr txBox="1"/>
          <p:nvPr/>
        </p:nvSpPr>
        <p:spPr>
          <a:xfrm>
            <a:off x="2054471" y="5595835"/>
            <a:ext cx="1250066" cy="400110"/>
          </a:xfrm>
          <a:prstGeom prst="rect">
            <a:avLst/>
          </a:prstGeom>
          <a:noFill/>
        </p:spPr>
        <p:txBody>
          <a:bodyPr wrap="square" rtlCol="0">
            <a:spAutoFit/>
          </a:bodyPr>
          <a:lstStyle/>
          <a:p>
            <a:r>
              <a:rPr lang="en-IN" sz="1000" dirty="0"/>
              <a:t>Ni-No of chargers at charging station </a:t>
            </a:r>
            <a:r>
              <a:rPr lang="en-IN" sz="1000" dirty="0" err="1"/>
              <a:t>i</a:t>
            </a:r>
            <a:endParaRPr lang="en-IN" sz="1000" dirty="0"/>
          </a:p>
        </p:txBody>
      </p:sp>
      <p:sp>
        <p:nvSpPr>
          <p:cNvPr id="105" name="TextBox 104">
            <a:extLst>
              <a:ext uri="{FF2B5EF4-FFF2-40B4-BE49-F238E27FC236}">
                <a16:creationId xmlns:a16="http://schemas.microsoft.com/office/drawing/2014/main" id="{7AE8279D-8624-C5A6-B21C-88965A9359DF}"/>
              </a:ext>
            </a:extLst>
          </p:cNvPr>
          <p:cNvSpPr txBox="1"/>
          <p:nvPr/>
        </p:nvSpPr>
        <p:spPr>
          <a:xfrm>
            <a:off x="159634" y="4899955"/>
            <a:ext cx="1250066" cy="553998"/>
          </a:xfrm>
          <a:prstGeom prst="rect">
            <a:avLst/>
          </a:prstGeom>
          <a:noFill/>
        </p:spPr>
        <p:txBody>
          <a:bodyPr wrap="square" rtlCol="0">
            <a:spAutoFit/>
          </a:bodyPr>
          <a:lstStyle/>
          <a:p>
            <a:r>
              <a:rPr lang="en-IN" sz="1000" dirty="0"/>
              <a:t>W-Establishment cost of charging station</a:t>
            </a:r>
          </a:p>
        </p:txBody>
      </p:sp>
      <p:sp>
        <p:nvSpPr>
          <p:cNvPr id="106" name="TextBox 105">
            <a:extLst>
              <a:ext uri="{FF2B5EF4-FFF2-40B4-BE49-F238E27FC236}">
                <a16:creationId xmlns:a16="http://schemas.microsoft.com/office/drawing/2014/main" id="{7147D361-DBDD-850F-1F9D-266D27136853}"/>
              </a:ext>
            </a:extLst>
          </p:cNvPr>
          <p:cNvSpPr txBox="1"/>
          <p:nvPr/>
        </p:nvSpPr>
        <p:spPr>
          <a:xfrm>
            <a:off x="510154" y="5826668"/>
            <a:ext cx="1250066" cy="246221"/>
          </a:xfrm>
          <a:prstGeom prst="rect">
            <a:avLst/>
          </a:prstGeom>
          <a:noFill/>
        </p:spPr>
        <p:txBody>
          <a:bodyPr wrap="square" rtlCol="0">
            <a:spAutoFit/>
          </a:bodyPr>
          <a:lstStyle/>
          <a:p>
            <a:r>
              <a:rPr lang="en-IN" sz="1000" dirty="0"/>
              <a:t>q-price of charger</a:t>
            </a:r>
          </a:p>
        </p:txBody>
      </p:sp>
      <p:sp>
        <p:nvSpPr>
          <p:cNvPr id="107" name="TextBox 106">
            <a:extLst>
              <a:ext uri="{FF2B5EF4-FFF2-40B4-BE49-F238E27FC236}">
                <a16:creationId xmlns:a16="http://schemas.microsoft.com/office/drawing/2014/main" id="{9D27318F-EA8F-3248-A3DC-61681BBACCCD}"/>
              </a:ext>
            </a:extLst>
          </p:cNvPr>
          <p:cNvSpPr txBox="1"/>
          <p:nvPr/>
        </p:nvSpPr>
        <p:spPr>
          <a:xfrm>
            <a:off x="3332978" y="5250931"/>
            <a:ext cx="1250066" cy="553998"/>
          </a:xfrm>
          <a:prstGeom prst="rect">
            <a:avLst/>
          </a:prstGeom>
          <a:noFill/>
        </p:spPr>
        <p:txBody>
          <a:bodyPr wrap="square" rtlCol="0">
            <a:spAutoFit/>
          </a:bodyPr>
          <a:lstStyle/>
          <a:p>
            <a:r>
              <a:rPr lang="en-IN" sz="1000" dirty="0"/>
              <a:t>e-auxiliary investment coefficient</a:t>
            </a:r>
          </a:p>
        </p:txBody>
      </p:sp>
      <p:cxnSp>
        <p:nvCxnSpPr>
          <p:cNvPr id="109" name="Connector: Curved 108">
            <a:extLst>
              <a:ext uri="{FF2B5EF4-FFF2-40B4-BE49-F238E27FC236}">
                <a16:creationId xmlns:a16="http://schemas.microsoft.com/office/drawing/2014/main" id="{F519CFA2-86E1-A5F6-BA44-71BBF0ACDB55}"/>
              </a:ext>
            </a:extLst>
          </p:cNvPr>
          <p:cNvCxnSpPr>
            <a:stCxn id="105" idx="0"/>
          </p:cNvCxnSpPr>
          <p:nvPr/>
        </p:nvCxnSpPr>
        <p:spPr>
          <a:xfrm rot="5400000" flipH="1" flipV="1">
            <a:off x="1277482" y="4053782"/>
            <a:ext cx="353358" cy="133898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nector: Curved 109">
            <a:extLst>
              <a:ext uri="{FF2B5EF4-FFF2-40B4-BE49-F238E27FC236}">
                <a16:creationId xmlns:a16="http://schemas.microsoft.com/office/drawing/2014/main" id="{0FE1AEB6-324D-6707-F712-FE7B61106B57}"/>
              </a:ext>
            </a:extLst>
          </p:cNvPr>
          <p:cNvCxnSpPr>
            <a:cxnSpLocks/>
            <a:stCxn id="106" idx="0"/>
          </p:cNvCxnSpPr>
          <p:nvPr/>
        </p:nvCxnSpPr>
        <p:spPr>
          <a:xfrm rot="5400000" flipH="1" flipV="1">
            <a:off x="1407345" y="4338410"/>
            <a:ext cx="1216100" cy="176041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63B76E23-433E-0182-DE2D-33647704E08A}"/>
              </a:ext>
            </a:extLst>
          </p:cNvPr>
          <p:cNvCxnSpPr>
            <a:cxnSpLocks/>
            <a:stCxn id="104" idx="0"/>
          </p:cNvCxnSpPr>
          <p:nvPr/>
        </p:nvCxnSpPr>
        <p:spPr>
          <a:xfrm rot="5400000" flipH="1" flipV="1">
            <a:off x="2478087" y="4811984"/>
            <a:ext cx="985269" cy="58243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nector: Curved 113">
            <a:extLst>
              <a:ext uri="{FF2B5EF4-FFF2-40B4-BE49-F238E27FC236}">
                <a16:creationId xmlns:a16="http://schemas.microsoft.com/office/drawing/2014/main" id="{FC8B329B-75F2-7C91-CB7A-7CE27AB4D16E}"/>
              </a:ext>
            </a:extLst>
          </p:cNvPr>
          <p:cNvCxnSpPr>
            <a:cxnSpLocks/>
            <a:stCxn id="104" idx="0"/>
          </p:cNvCxnSpPr>
          <p:nvPr/>
        </p:nvCxnSpPr>
        <p:spPr>
          <a:xfrm rot="5400000" flipH="1" flipV="1">
            <a:off x="2878724" y="4347377"/>
            <a:ext cx="1049238" cy="144767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Connector: Curved 119">
            <a:extLst>
              <a:ext uri="{FF2B5EF4-FFF2-40B4-BE49-F238E27FC236}">
                <a16:creationId xmlns:a16="http://schemas.microsoft.com/office/drawing/2014/main" id="{25ADE602-D483-990F-380C-E639D049C218}"/>
              </a:ext>
            </a:extLst>
          </p:cNvPr>
          <p:cNvCxnSpPr>
            <a:stCxn id="107" idx="0"/>
          </p:cNvCxnSpPr>
          <p:nvPr/>
        </p:nvCxnSpPr>
        <p:spPr>
          <a:xfrm rot="16200000" flipV="1">
            <a:off x="3561530" y="4854450"/>
            <a:ext cx="734526" cy="5843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2" name="Picture 121">
            <a:extLst>
              <a:ext uri="{FF2B5EF4-FFF2-40B4-BE49-F238E27FC236}">
                <a16:creationId xmlns:a16="http://schemas.microsoft.com/office/drawing/2014/main" id="{1C1A858E-825E-3CA9-96C8-25EFA5ECFC5A}"/>
              </a:ext>
            </a:extLst>
          </p:cNvPr>
          <p:cNvPicPr>
            <a:picLocks noChangeAspect="1"/>
          </p:cNvPicPr>
          <p:nvPr/>
        </p:nvPicPr>
        <p:blipFill>
          <a:blip r:embed="rId5"/>
          <a:stretch>
            <a:fillRect/>
          </a:stretch>
        </p:blipFill>
        <p:spPr>
          <a:xfrm>
            <a:off x="5075811" y="4518086"/>
            <a:ext cx="3169347" cy="282417"/>
          </a:xfrm>
          <a:prstGeom prst="rect">
            <a:avLst/>
          </a:prstGeom>
        </p:spPr>
      </p:pic>
      <p:sp>
        <p:nvSpPr>
          <p:cNvPr id="124" name="TextBox 123">
            <a:extLst>
              <a:ext uri="{FF2B5EF4-FFF2-40B4-BE49-F238E27FC236}">
                <a16:creationId xmlns:a16="http://schemas.microsoft.com/office/drawing/2014/main" id="{B0C7140E-643F-7E4F-561A-D5E497AC571E}"/>
              </a:ext>
            </a:extLst>
          </p:cNvPr>
          <p:cNvSpPr txBox="1"/>
          <p:nvPr/>
        </p:nvSpPr>
        <p:spPr>
          <a:xfrm>
            <a:off x="5007139" y="5218618"/>
            <a:ext cx="1250066" cy="553998"/>
          </a:xfrm>
          <a:prstGeom prst="rect">
            <a:avLst/>
          </a:prstGeom>
          <a:noFill/>
        </p:spPr>
        <p:txBody>
          <a:bodyPr wrap="square" rtlCol="0">
            <a:spAutoFit/>
          </a:bodyPr>
          <a:lstStyle/>
          <a:p>
            <a:r>
              <a:rPr lang="en-IN" sz="1000" dirty="0"/>
              <a:t>Min no of chargers to be placed at station </a:t>
            </a:r>
            <a:r>
              <a:rPr lang="en-IN" sz="1000" dirty="0" err="1"/>
              <a:t>i</a:t>
            </a:r>
            <a:endParaRPr lang="en-IN" sz="1000" dirty="0"/>
          </a:p>
        </p:txBody>
      </p:sp>
      <p:sp>
        <p:nvSpPr>
          <p:cNvPr id="125" name="TextBox 124">
            <a:extLst>
              <a:ext uri="{FF2B5EF4-FFF2-40B4-BE49-F238E27FC236}">
                <a16:creationId xmlns:a16="http://schemas.microsoft.com/office/drawing/2014/main" id="{61381296-9646-7424-B79C-B3F997A5B7FA}"/>
              </a:ext>
            </a:extLst>
          </p:cNvPr>
          <p:cNvSpPr txBox="1"/>
          <p:nvPr/>
        </p:nvSpPr>
        <p:spPr>
          <a:xfrm>
            <a:off x="6612032" y="5261451"/>
            <a:ext cx="1250066" cy="553998"/>
          </a:xfrm>
          <a:prstGeom prst="rect">
            <a:avLst/>
          </a:prstGeom>
          <a:noFill/>
        </p:spPr>
        <p:txBody>
          <a:bodyPr wrap="square" rtlCol="0">
            <a:spAutoFit/>
          </a:bodyPr>
          <a:lstStyle/>
          <a:p>
            <a:r>
              <a:rPr lang="en-IN" sz="1000" dirty="0"/>
              <a:t>Max no of chargers to be placed at station </a:t>
            </a:r>
            <a:r>
              <a:rPr lang="en-IN" sz="1000" dirty="0" err="1"/>
              <a:t>i</a:t>
            </a:r>
            <a:endParaRPr lang="en-IN" sz="1000" dirty="0"/>
          </a:p>
        </p:txBody>
      </p:sp>
      <p:sp>
        <p:nvSpPr>
          <p:cNvPr id="126" name="TextBox 125">
            <a:extLst>
              <a:ext uri="{FF2B5EF4-FFF2-40B4-BE49-F238E27FC236}">
                <a16:creationId xmlns:a16="http://schemas.microsoft.com/office/drawing/2014/main" id="{A0E666A9-9D3B-78EE-6597-B794276D0175}"/>
              </a:ext>
            </a:extLst>
          </p:cNvPr>
          <p:cNvSpPr txBox="1"/>
          <p:nvPr/>
        </p:nvSpPr>
        <p:spPr>
          <a:xfrm>
            <a:off x="5862972" y="4108956"/>
            <a:ext cx="1250066" cy="4001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IN" sz="1000" dirty="0"/>
              <a:t>Charger qty penalty(F1 Penalty)</a:t>
            </a:r>
          </a:p>
        </p:txBody>
      </p:sp>
      <p:cxnSp>
        <p:nvCxnSpPr>
          <p:cNvPr id="128" name="Connector: Curved 127">
            <a:extLst>
              <a:ext uri="{FF2B5EF4-FFF2-40B4-BE49-F238E27FC236}">
                <a16:creationId xmlns:a16="http://schemas.microsoft.com/office/drawing/2014/main" id="{1FDD4C51-9B54-E1EA-F3C1-3921AB8FCE32}"/>
              </a:ext>
            </a:extLst>
          </p:cNvPr>
          <p:cNvCxnSpPr>
            <a:stCxn id="124" idx="0"/>
          </p:cNvCxnSpPr>
          <p:nvPr/>
        </p:nvCxnSpPr>
        <p:spPr>
          <a:xfrm rot="16200000" flipV="1">
            <a:off x="5401921" y="4988366"/>
            <a:ext cx="391872" cy="6863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nector: Curved 128">
            <a:extLst>
              <a:ext uri="{FF2B5EF4-FFF2-40B4-BE49-F238E27FC236}">
                <a16:creationId xmlns:a16="http://schemas.microsoft.com/office/drawing/2014/main" id="{E1C7646B-4A62-AA6F-0417-F7AB045120A5}"/>
              </a:ext>
            </a:extLst>
          </p:cNvPr>
          <p:cNvCxnSpPr>
            <a:cxnSpLocks/>
            <a:stCxn id="125" idx="0"/>
          </p:cNvCxnSpPr>
          <p:nvPr/>
        </p:nvCxnSpPr>
        <p:spPr>
          <a:xfrm rot="16200000" flipV="1">
            <a:off x="6973909" y="4998294"/>
            <a:ext cx="426410" cy="999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957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817E7-4821-40BF-3A12-FB32AF39EEB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71D46007-A4A5-C185-D62B-809DFF2204BE}"/>
              </a:ext>
            </a:extLst>
          </p:cNvPr>
          <p:cNvPicPr>
            <a:picLocks noChangeAspect="1"/>
          </p:cNvPicPr>
          <p:nvPr/>
        </p:nvPicPr>
        <p:blipFill>
          <a:blip r:embed="rId2"/>
          <a:stretch>
            <a:fillRect/>
          </a:stretch>
        </p:blipFill>
        <p:spPr>
          <a:xfrm>
            <a:off x="0" y="0"/>
            <a:ext cx="12192000" cy="6712661"/>
          </a:xfrm>
          <a:prstGeom prst="rect">
            <a:avLst/>
          </a:prstGeom>
        </p:spPr>
      </p:pic>
    </p:spTree>
    <p:extLst>
      <p:ext uri="{BB962C8B-B14F-4D97-AF65-F5344CB8AC3E}">
        <p14:creationId xmlns:p14="http://schemas.microsoft.com/office/powerpoint/2010/main" val="2515335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FE759-20C5-4EBF-98F8-C24B58D7F489}"/>
              </a:ext>
            </a:extLst>
          </p:cNvPr>
          <p:cNvSpPr>
            <a:spLocks noGrp="1"/>
          </p:cNvSpPr>
          <p:nvPr>
            <p:ph type="title"/>
          </p:nvPr>
        </p:nvSpPr>
        <p:spPr/>
        <p:txBody>
          <a:bodyPr/>
          <a:lstStyle/>
          <a:p>
            <a:pPr algn="ctr"/>
            <a:r>
              <a:rPr lang="en-IN" dirty="0"/>
              <a:t>Problem Formulation</a:t>
            </a:r>
          </a:p>
        </p:txBody>
      </p:sp>
      <p:graphicFrame>
        <p:nvGraphicFramePr>
          <p:cNvPr id="4" name="Content Placeholder 3">
            <a:extLst>
              <a:ext uri="{FF2B5EF4-FFF2-40B4-BE49-F238E27FC236}">
                <a16:creationId xmlns:a16="http://schemas.microsoft.com/office/drawing/2014/main" id="{CB91D6DD-BADC-4E0C-BD8D-319E792768BE}"/>
              </a:ext>
            </a:extLst>
          </p:cNvPr>
          <p:cNvGraphicFramePr>
            <a:graphicFrameLocks noGrp="1"/>
          </p:cNvGraphicFramePr>
          <p:nvPr>
            <p:ph idx="1"/>
            <p:extLst>
              <p:ext uri="{D42A27DB-BD31-4B8C-83A1-F6EECF244321}">
                <p14:modId xmlns:p14="http://schemas.microsoft.com/office/powerpoint/2010/main" val="3319998060"/>
              </p:ext>
            </p:extLst>
          </p:nvPr>
        </p:nvGraphicFramePr>
        <p:xfrm>
          <a:off x="1" y="1825625"/>
          <a:ext cx="12077204" cy="43139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5447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D8BAC0-6237-8AF8-3C2F-00544A2926CA}"/>
              </a:ext>
            </a:extLst>
          </p:cNvPr>
          <p:cNvPicPr>
            <a:picLocks noChangeAspect="1"/>
          </p:cNvPicPr>
          <p:nvPr/>
        </p:nvPicPr>
        <p:blipFill>
          <a:blip r:embed="rId2"/>
          <a:stretch>
            <a:fillRect/>
          </a:stretch>
        </p:blipFill>
        <p:spPr>
          <a:xfrm>
            <a:off x="610744" y="1544355"/>
            <a:ext cx="3614015" cy="332264"/>
          </a:xfrm>
          <a:prstGeom prst="rect">
            <a:avLst/>
          </a:prstGeom>
        </p:spPr>
      </p:pic>
      <p:sp>
        <p:nvSpPr>
          <p:cNvPr id="5" name="TextBox 4">
            <a:extLst>
              <a:ext uri="{FF2B5EF4-FFF2-40B4-BE49-F238E27FC236}">
                <a16:creationId xmlns:a16="http://schemas.microsoft.com/office/drawing/2014/main" id="{E98066D8-0399-025E-7D78-4952BF168BF4}"/>
              </a:ext>
            </a:extLst>
          </p:cNvPr>
          <p:cNvSpPr txBox="1"/>
          <p:nvPr/>
        </p:nvSpPr>
        <p:spPr>
          <a:xfrm>
            <a:off x="439838" y="2430683"/>
            <a:ext cx="1186370" cy="553998"/>
          </a:xfrm>
          <a:prstGeom prst="rect">
            <a:avLst/>
          </a:prstGeom>
          <a:noFill/>
        </p:spPr>
        <p:txBody>
          <a:bodyPr wrap="square" rtlCol="0">
            <a:spAutoFit/>
          </a:bodyPr>
          <a:lstStyle/>
          <a:p>
            <a:r>
              <a:rPr lang="en-IN" sz="1000" dirty="0" err="1"/>
              <a:t>Lambdaij</a:t>
            </a:r>
            <a:r>
              <a:rPr lang="en-IN" sz="1000" dirty="0"/>
              <a:t>-Road gradient coefficient</a:t>
            </a:r>
          </a:p>
        </p:txBody>
      </p:sp>
      <p:sp>
        <p:nvSpPr>
          <p:cNvPr id="6" name="TextBox 5">
            <a:extLst>
              <a:ext uri="{FF2B5EF4-FFF2-40B4-BE49-F238E27FC236}">
                <a16:creationId xmlns:a16="http://schemas.microsoft.com/office/drawing/2014/main" id="{7A96B2D7-B760-C2B7-F5AB-1445E569D9DF}"/>
              </a:ext>
            </a:extLst>
          </p:cNvPr>
          <p:cNvSpPr txBox="1"/>
          <p:nvPr/>
        </p:nvSpPr>
        <p:spPr>
          <a:xfrm>
            <a:off x="1292085" y="2943045"/>
            <a:ext cx="1250066" cy="707886"/>
          </a:xfrm>
          <a:prstGeom prst="rect">
            <a:avLst/>
          </a:prstGeom>
          <a:noFill/>
        </p:spPr>
        <p:txBody>
          <a:bodyPr wrap="square" rtlCol="0">
            <a:spAutoFit/>
          </a:bodyPr>
          <a:lstStyle/>
          <a:p>
            <a:r>
              <a:rPr lang="en-IN" sz="1000" dirty="0" err="1"/>
              <a:t>dij-distrance</a:t>
            </a:r>
            <a:r>
              <a:rPr lang="en-IN" sz="1000" dirty="0"/>
              <a:t> between charging station I and demand point j</a:t>
            </a:r>
          </a:p>
        </p:txBody>
      </p:sp>
      <p:sp>
        <p:nvSpPr>
          <p:cNvPr id="7" name="TextBox 6">
            <a:extLst>
              <a:ext uri="{FF2B5EF4-FFF2-40B4-BE49-F238E27FC236}">
                <a16:creationId xmlns:a16="http://schemas.microsoft.com/office/drawing/2014/main" id="{505A35CE-F7B6-35A1-2C3F-A12E3CBA63CD}"/>
              </a:ext>
            </a:extLst>
          </p:cNvPr>
          <p:cNvSpPr txBox="1"/>
          <p:nvPr/>
        </p:nvSpPr>
        <p:spPr>
          <a:xfrm>
            <a:off x="2974693" y="4008357"/>
            <a:ext cx="1250066" cy="861774"/>
          </a:xfrm>
          <a:prstGeom prst="rect">
            <a:avLst/>
          </a:prstGeom>
          <a:noFill/>
        </p:spPr>
        <p:txBody>
          <a:bodyPr wrap="square" rtlCol="0">
            <a:spAutoFit/>
          </a:bodyPr>
          <a:lstStyle/>
          <a:p>
            <a:r>
              <a:rPr lang="en-IN" sz="1000" dirty="0"/>
              <a:t>For each demand point j that lies in service area of charging station </a:t>
            </a:r>
            <a:r>
              <a:rPr lang="en-IN" sz="1000" dirty="0" err="1"/>
              <a:t>i</a:t>
            </a:r>
            <a:r>
              <a:rPr lang="en-IN" sz="1000" dirty="0"/>
              <a:t>(</a:t>
            </a:r>
            <a:r>
              <a:rPr lang="en-IN" sz="1000" dirty="0" err="1"/>
              <a:t>Cni</a:t>
            </a:r>
            <a:r>
              <a:rPr lang="en-IN" sz="1000" dirty="0"/>
              <a:t>)</a:t>
            </a:r>
          </a:p>
        </p:txBody>
      </p:sp>
      <p:sp>
        <p:nvSpPr>
          <p:cNvPr id="8" name="TextBox 7">
            <a:extLst>
              <a:ext uri="{FF2B5EF4-FFF2-40B4-BE49-F238E27FC236}">
                <a16:creationId xmlns:a16="http://schemas.microsoft.com/office/drawing/2014/main" id="{AB0D3F16-029D-19F9-2C94-5BBEF5B0EAA9}"/>
              </a:ext>
            </a:extLst>
          </p:cNvPr>
          <p:cNvSpPr txBox="1"/>
          <p:nvPr/>
        </p:nvSpPr>
        <p:spPr>
          <a:xfrm>
            <a:off x="2383317" y="3255640"/>
            <a:ext cx="1250066" cy="553998"/>
          </a:xfrm>
          <a:prstGeom prst="rect">
            <a:avLst/>
          </a:prstGeom>
          <a:noFill/>
        </p:spPr>
        <p:txBody>
          <a:bodyPr wrap="square" rtlCol="0">
            <a:spAutoFit/>
          </a:bodyPr>
          <a:lstStyle/>
          <a:p>
            <a:r>
              <a:rPr lang="en-IN" sz="1000" dirty="0"/>
              <a:t>For each charging station I in charging station set </a:t>
            </a:r>
            <a:r>
              <a:rPr lang="en-IN" sz="1000" dirty="0" err="1"/>
              <a:t>Jcs</a:t>
            </a:r>
            <a:endParaRPr lang="en-IN" sz="1000" dirty="0"/>
          </a:p>
        </p:txBody>
      </p:sp>
      <p:cxnSp>
        <p:nvCxnSpPr>
          <p:cNvPr id="10" name="Connector: Curved 9">
            <a:extLst>
              <a:ext uri="{FF2B5EF4-FFF2-40B4-BE49-F238E27FC236}">
                <a16:creationId xmlns:a16="http://schemas.microsoft.com/office/drawing/2014/main" id="{7D892580-2F8A-AD74-1554-2DA0D60AA80C}"/>
              </a:ext>
            </a:extLst>
          </p:cNvPr>
          <p:cNvCxnSpPr>
            <a:stCxn id="5" idx="0"/>
          </p:cNvCxnSpPr>
          <p:nvPr/>
        </p:nvCxnSpPr>
        <p:spPr>
          <a:xfrm rot="16200000" flipV="1">
            <a:off x="702123" y="2099782"/>
            <a:ext cx="451738" cy="21006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8AA32150-4068-991C-1B5D-7FC9F542FF12}"/>
              </a:ext>
            </a:extLst>
          </p:cNvPr>
          <p:cNvCxnSpPr>
            <a:cxnSpLocks/>
            <a:stCxn id="6" idx="0"/>
          </p:cNvCxnSpPr>
          <p:nvPr/>
        </p:nvCxnSpPr>
        <p:spPr>
          <a:xfrm rot="16200000" flipV="1">
            <a:off x="1056512" y="2082438"/>
            <a:ext cx="964101" cy="75711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FA08CE72-B03E-804D-C200-49B1F0A403DF}"/>
              </a:ext>
            </a:extLst>
          </p:cNvPr>
          <p:cNvCxnSpPr>
            <a:cxnSpLocks/>
            <a:stCxn id="8" idx="0"/>
          </p:cNvCxnSpPr>
          <p:nvPr/>
        </p:nvCxnSpPr>
        <p:spPr>
          <a:xfrm rot="16200000" flipV="1">
            <a:off x="2235804" y="2483093"/>
            <a:ext cx="1276696" cy="26839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A40B3045-E716-A0F8-05EB-94AB1CBAFB75}"/>
              </a:ext>
            </a:extLst>
          </p:cNvPr>
          <p:cNvCxnSpPr>
            <a:stCxn id="7" idx="0"/>
          </p:cNvCxnSpPr>
          <p:nvPr/>
        </p:nvCxnSpPr>
        <p:spPr>
          <a:xfrm rot="5400000" flipH="1" flipV="1">
            <a:off x="2695236" y="2883433"/>
            <a:ext cx="2029414" cy="22043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51FE00-CC9D-8A8A-F023-99CDBF115C0D}"/>
              </a:ext>
            </a:extLst>
          </p:cNvPr>
          <p:cNvSpPr txBox="1"/>
          <p:nvPr/>
        </p:nvSpPr>
        <p:spPr>
          <a:xfrm>
            <a:off x="1076232" y="897089"/>
            <a:ext cx="2931837" cy="646331"/>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IN" dirty="0"/>
              <a:t>F2 Penalty-Distance Threshold Penalty</a:t>
            </a:r>
          </a:p>
        </p:txBody>
      </p:sp>
      <p:pic>
        <p:nvPicPr>
          <p:cNvPr id="23" name="Picture 22">
            <a:extLst>
              <a:ext uri="{FF2B5EF4-FFF2-40B4-BE49-F238E27FC236}">
                <a16:creationId xmlns:a16="http://schemas.microsoft.com/office/drawing/2014/main" id="{E1EF06AE-F6DD-B54F-E09C-A21A0013AA3E}"/>
              </a:ext>
            </a:extLst>
          </p:cNvPr>
          <p:cNvPicPr>
            <a:picLocks noChangeAspect="1"/>
          </p:cNvPicPr>
          <p:nvPr/>
        </p:nvPicPr>
        <p:blipFill>
          <a:blip r:embed="rId3"/>
          <a:stretch>
            <a:fillRect/>
          </a:stretch>
        </p:blipFill>
        <p:spPr>
          <a:xfrm>
            <a:off x="7355840" y="1526866"/>
            <a:ext cx="3342640" cy="349753"/>
          </a:xfrm>
          <a:prstGeom prst="rect">
            <a:avLst/>
          </a:prstGeom>
        </p:spPr>
      </p:pic>
      <p:sp>
        <p:nvSpPr>
          <p:cNvPr id="24" name="TextBox 23">
            <a:extLst>
              <a:ext uri="{FF2B5EF4-FFF2-40B4-BE49-F238E27FC236}">
                <a16:creationId xmlns:a16="http://schemas.microsoft.com/office/drawing/2014/main" id="{27CC9E8D-B590-8F32-6D5E-CCD146C17334}"/>
              </a:ext>
            </a:extLst>
          </p:cNvPr>
          <p:cNvSpPr txBox="1"/>
          <p:nvPr/>
        </p:nvSpPr>
        <p:spPr>
          <a:xfrm>
            <a:off x="7523532" y="873787"/>
            <a:ext cx="3342639" cy="646331"/>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IN" dirty="0"/>
              <a:t>Overall Penalty-Distance b/w charging stations</a:t>
            </a:r>
          </a:p>
        </p:txBody>
      </p:sp>
      <p:sp>
        <p:nvSpPr>
          <p:cNvPr id="25" name="TextBox 24">
            <a:extLst>
              <a:ext uri="{FF2B5EF4-FFF2-40B4-BE49-F238E27FC236}">
                <a16:creationId xmlns:a16="http://schemas.microsoft.com/office/drawing/2014/main" id="{278F7CF3-FB26-5428-AF59-526E44FE893E}"/>
              </a:ext>
            </a:extLst>
          </p:cNvPr>
          <p:cNvSpPr txBox="1"/>
          <p:nvPr/>
        </p:nvSpPr>
        <p:spPr>
          <a:xfrm>
            <a:off x="6065520" y="2485754"/>
            <a:ext cx="1250066" cy="553998"/>
          </a:xfrm>
          <a:prstGeom prst="rect">
            <a:avLst/>
          </a:prstGeom>
          <a:noFill/>
        </p:spPr>
        <p:txBody>
          <a:bodyPr wrap="square" rtlCol="0">
            <a:spAutoFit/>
          </a:bodyPr>
          <a:lstStyle/>
          <a:p>
            <a:r>
              <a:rPr lang="en-IN" sz="1000" dirty="0" err="1"/>
              <a:t>Dij</a:t>
            </a:r>
            <a:r>
              <a:rPr lang="en-IN" sz="1000" dirty="0"/>
              <a:t>-Distance between any 2 charging stations </a:t>
            </a:r>
            <a:r>
              <a:rPr lang="en-IN" sz="1000" dirty="0" err="1"/>
              <a:t>i&amp;j</a:t>
            </a:r>
            <a:endParaRPr lang="en-IN" sz="1000" dirty="0"/>
          </a:p>
        </p:txBody>
      </p:sp>
      <p:sp>
        <p:nvSpPr>
          <p:cNvPr id="26" name="TextBox 25">
            <a:extLst>
              <a:ext uri="{FF2B5EF4-FFF2-40B4-BE49-F238E27FC236}">
                <a16:creationId xmlns:a16="http://schemas.microsoft.com/office/drawing/2014/main" id="{282759D2-414F-88B4-EE65-CCC495D7A3D2}"/>
              </a:ext>
            </a:extLst>
          </p:cNvPr>
          <p:cNvSpPr txBox="1"/>
          <p:nvPr/>
        </p:nvSpPr>
        <p:spPr>
          <a:xfrm>
            <a:off x="9448414" y="3577470"/>
            <a:ext cx="1250066" cy="861774"/>
          </a:xfrm>
          <a:prstGeom prst="rect">
            <a:avLst/>
          </a:prstGeom>
          <a:noFill/>
        </p:spPr>
        <p:txBody>
          <a:bodyPr wrap="square" rtlCol="0">
            <a:spAutoFit/>
          </a:bodyPr>
          <a:lstStyle/>
          <a:p>
            <a:r>
              <a:rPr lang="en-IN" sz="1000" dirty="0" err="1"/>
              <a:t>Dmin</a:t>
            </a:r>
            <a:r>
              <a:rPr lang="en-IN" sz="1000" dirty="0"/>
              <a:t>-Minimum distance above which the distance should be, else penalty applied</a:t>
            </a:r>
          </a:p>
        </p:txBody>
      </p:sp>
      <p:sp>
        <p:nvSpPr>
          <p:cNvPr id="27" name="TextBox 26">
            <a:extLst>
              <a:ext uri="{FF2B5EF4-FFF2-40B4-BE49-F238E27FC236}">
                <a16:creationId xmlns:a16="http://schemas.microsoft.com/office/drawing/2014/main" id="{10A0DB87-203B-81B8-715B-A05598451BDD}"/>
              </a:ext>
            </a:extLst>
          </p:cNvPr>
          <p:cNvSpPr txBox="1"/>
          <p:nvPr/>
        </p:nvSpPr>
        <p:spPr>
          <a:xfrm>
            <a:off x="3806855" y="406556"/>
            <a:ext cx="1250066" cy="707886"/>
          </a:xfrm>
          <a:prstGeom prst="rect">
            <a:avLst/>
          </a:prstGeom>
          <a:noFill/>
        </p:spPr>
        <p:txBody>
          <a:bodyPr wrap="square" rtlCol="0">
            <a:spAutoFit/>
          </a:bodyPr>
          <a:lstStyle/>
          <a:p>
            <a:r>
              <a:rPr lang="en-IN" sz="1000" dirty="0" err="1"/>
              <a:t>dmax</a:t>
            </a:r>
            <a:r>
              <a:rPr lang="en-IN" sz="1000" dirty="0"/>
              <a:t>-max threshold distance for consumer travel for charging</a:t>
            </a:r>
          </a:p>
        </p:txBody>
      </p:sp>
      <p:cxnSp>
        <p:nvCxnSpPr>
          <p:cNvPr id="31" name="Connector: Curved 30">
            <a:extLst>
              <a:ext uri="{FF2B5EF4-FFF2-40B4-BE49-F238E27FC236}">
                <a16:creationId xmlns:a16="http://schemas.microsoft.com/office/drawing/2014/main" id="{4F8C0421-D5F8-A0D8-0CBE-C0B7520D7297}"/>
              </a:ext>
            </a:extLst>
          </p:cNvPr>
          <p:cNvCxnSpPr>
            <a:stCxn id="27" idx="1"/>
          </p:cNvCxnSpPr>
          <p:nvPr/>
        </p:nvCxnSpPr>
        <p:spPr>
          <a:xfrm rot="10800000" flipV="1">
            <a:off x="1917119" y="760498"/>
            <a:ext cx="1889737" cy="94124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E6292CAD-651C-A690-F8BF-5D256421FC46}"/>
              </a:ext>
            </a:extLst>
          </p:cNvPr>
          <p:cNvCxnSpPr>
            <a:cxnSpLocks/>
            <a:stCxn id="25" idx="0"/>
          </p:cNvCxnSpPr>
          <p:nvPr/>
        </p:nvCxnSpPr>
        <p:spPr>
          <a:xfrm rot="5400000" flipH="1" flipV="1">
            <a:off x="7000837" y="1566336"/>
            <a:ext cx="609134" cy="122970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DAAD6F17-7B05-D870-314B-BD01C7B1A3D7}"/>
              </a:ext>
            </a:extLst>
          </p:cNvPr>
          <p:cNvCxnSpPr>
            <a:cxnSpLocks/>
            <a:stCxn id="26" idx="0"/>
          </p:cNvCxnSpPr>
          <p:nvPr/>
        </p:nvCxnSpPr>
        <p:spPr>
          <a:xfrm rot="16200000" flipV="1">
            <a:off x="8608439" y="2112461"/>
            <a:ext cx="1624651" cy="130536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84593C9E-1F68-1849-E567-DE7155079F26}"/>
              </a:ext>
            </a:extLst>
          </p:cNvPr>
          <p:cNvCxnSpPr>
            <a:cxnSpLocks/>
            <a:stCxn id="5" idx="3"/>
            <a:endCxn id="23" idx="1"/>
          </p:cNvCxnSpPr>
          <p:nvPr/>
        </p:nvCxnSpPr>
        <p:spPr>
          <a:xfrm flipV="1">
            <a:off x="1626208" y="1701743"/>
            <a:ext cx="5729632" cy="100593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039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29ADB5-AC68-42CB-EC72-07600D32D2B9}"/>
              </a:ext>
            </a:extLst>
          </p:cNvPr>
          <p:cNvPicPr>
            <a:picLocks noChangeAspect="1"/>
          </p:cNvPicPr>
          <p:nvPr/>
        </p:nvPicPr>
        <p:blipFill>
          <a:blip r:embed="rId2"/>
          <a:stretch>
            <a:fillRect/>
          </a:stretch>
        </p:blipFill>
        <p:spPr>
          <a:xfrm>
            <a:off x="96081" y="222570"/>
            <a:ext cx="3409119" cy="3134032"/>
          </a:xfrm>
          <a:prstGeom prst="rect">
            <a:avLst/>
          </a:prstGeom>
        </p:spPr>
      </p:pic>
      <p:pic>
        <p:nvPicPr>
          <p:cNvPr id="5" name="Picture 4">
            <a:extLst>
              <a:ext uri="{FF2B5EF4-FFF2-40B4-BE49-F238E27FC236}">
                <a16:creationId xmlns:a16="http://schemas.microsoft.com/office/drawing/2014/main" id="{45E33E91-B76E-0F50-A655-B664D8334F12}"/>
              </a:ext>
            </a:extLst>
          </p:cNvPr>
          <p:cNvPicPr>
            <a:picLocks noChangeAspect="1"/>
          </p:cNvPicPr>
          <p:nvPr/>
        </p:nvPicPr>
        <p:blipFill>
          <a:blip r:embed="rId3"/>
          <a:stretch>
            <a:fillRect/>
          </a:stretch>
        </p:blipFill>
        <p:spPr>
          <a:xfrm>
            <a:off x="7888801" y="354650"/>
            <a:ext cx="3834961" cy="2537319"/>
          </a:xfrm>
          <a:prstGeom prst="rect">
            <a:avLst/>
          </a:prstGeom>
        </p:spPr>
      </p:pic>
      <p:sp>
        <p:nvSpPr>
          <p:cNvPr id="6" name="Arrow: Right 5">
            <a:extLst>
              <a:ext uri="{FF2B5EF4-FFF2-40B4-BE49-F238E27FC236}">
                <a16:creationId xmlns:a16="http://schemas.microsoft.com/office/drawing/2014/main" id="{7D3865D7-69A1-CD86-D5C7-EA4902DE053F}"/>
              </a:ext>
            </a:extLst>
          </p:cNvPr>
          <p:cNvSpPr/>
          <p:nvPr/>
        </p:nvSpPr>
        <p:spPr>
          <a:xfrm>
            <a:off x="3505200" y="1473200"/>
            <a:ext cx="4236720" cy="95504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IN" dirty="0"/>
              <a:t>Generate Voronoi Diagram and get service area of each charging station</a:t>
            </a:r>
          </a:p>
        </p:txBody>
      </p:sp>
      <p:pic>
        <p:nvPicPr>
          <p:cNvPr id="8" name="Picture 7">
            <a:extLst>
              <a:ext uri="{FF2B5EF4-FFF2-40B4-BE49-F238E27FC236}">
                <a16:creationId xmlns:a16="http://schemas.microsoft.com/office/drawing/2014/main" id="{C8E3AC52-0206-5501-4D6A-A361CFA45F32}"/>
              </a:ext>
            </a:extLst>
          </p:cNvPr>
          <p:cNvPicPr>
            <a:picLocks noChangeAspect="1"/>
          </p:cNvPicPr>
          <p:nvPr/>
        </p:nvPicPr>
        <p:blipFill>
          <a:blip r:embed="rId4"/>
          <a:stretch>
            <a:fillRect/>
          </a:stretch>
        </p:blipFill>
        <p:spPr>
          <a:xfrm>
            <a:off x="8731597" y="4236720"/>
            <a:ext cx="2992165" cy="1291582"/>
          </a:xfrm>
          <a:prstGeom prst="rect">
            <a:avLst/>
          </a:prstGeom>
        </p:spPr>
      </p:pic>
      <p:cxnSp>
        <p:nvCxnSpPr>
          <p:cNvPr id="10" name="Connector: Curved 9">
            <a:extLst>
              <a:ext uri="{FF2B5EF4-FFF2-40B4-BE49-F238E27FC236}">
                <a16:creationId xmlns:a16="http://schemas.microsoft.com/office/drawing/2014/main" id="{983B6CE0-023D-AB54-1AD1-9513074BC822}"/>
              </a:ext>
            </a:extLst>
          </p:cNvPr>
          <p:cNvCxnSpPr>
            <a:endCxn id="8" idx="1"/>
          </p:cNvCxnSpPr>
          <p:nvPr/>
        </p:nvCxnSpPr>
        <p:spPr>
          <a:xfrm>
            <a:off x="4399280" y="2194560"/>
            <a:ext cx="4332317" cy="268795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1CE666-D973-BA59-79C2-80DD9B791EA1}"/>
              </a:ext>
            </a:extLst>
          </p:cNvPr>
          <p:cNvSpPr txBox="1"/>
          <p:nvPr/>
        </p:nvSpPr>
        <p:spPr>
          <a:xfrm>
            <a:off x="6776720" y="3538535"/>
            <a:ext cx="2848957" cy="646331"/>
          </a:xfrm>
          <a:prstGeom prst="rect">
            <a:avLst/>
          </a:prstGeom>
          <a:noFill/>
        </p:spPr>
        <p:txBody>
          <a:bodyPr wrap="square" rtlCol="0">
            <a:spAutoFit/>
          </a:bodyPr>
          <a:lstStyle/>
          <a:p>
            <a:r>
              <a:rPr lang="en-IN" dirty="0"/>
              <a:t>Sample service area of a charging station</a:t>
            </a:r>
          </a:p>
        </p:txBody>
      </p:sp>
    </p:spTree>
    <p:extLst>
      <p:ext uri="{BB962C8B-B14F-4D97-AF65-F5344CB8AC3E}">
        <p14:creationId xmlns:p14="http://schemas.microsoft.com/office/powerpoint/2010/main" val="1836821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3C885B-A9A8-166E-E986-AD9C38C083ED}"/>
              </a:ext>
            </a:extLst>
          </p:cNvPr>
          <p:cNvPicPr>
            <a:picLocks noChangeAspect="1"/>
          </p:cNvPicPr>
          <p:nvPr/>
        </p:nvPicPr>
        <p:blipFill>
          <a:blip r:embed="rId2"/>
          <a:stretch>
            <a:fillRect/>
          </a:stretch>
        </p:blipFill>
        <p:spPr>
          <a:xfrm>
            <a:off x="299281" y="161610"/>
            <a:ext cx="4070790" cy="2693350"/>
          </a:xfrm>
          <a:prstGeom prst="rect">
            <a:avLst/>
          </a:prstGeom>
        </p:spPr>
      </p:pic>
      <p:pic>
        <p:nvPicPr>
          <p:cNvPr id="5" name="Picture 4">
            <a:extLst>
              <a:ext uri="{FF2B5EF4-FFF2-40B4-BE49-F238E27FC236}">
                <a16:creationId xmlns:a16="http://schemas.microsoft.com/office/drawing/2014/main" id="{7F3F450E-3249-F536-4AB3-941B093E1D89}"/>
              </a:ext>
            </a:extLst>
          </p:cNvPr>
          <p:cNvPicPr>
            <a:picLocks noChangeAspect="1"/>
          </p:cNvPicPr>
          <p:nvPr/>
        </p:nvPicPr>
        <p:blipFill>
          <a:blip r:embed="rId3"/>
          <a:stretch>
            <a:fillRect/>
          </a:stretch>
        </p:blipFill>
        <p:spPr>
          <a:xfrm>
            <a:off x="2504929" y="3220271"/>
            <a:ext cx="3771170" cy="3568065"/>
          </a:xfrm>
          <a:prstGeom prst="rect">
            <a:avLst/>
          </a:prstGeom>
        </p:spPr>
      </p:pic>
      <p:sp>
        <p:nvSpPr>
          <p:cNvPr id="10" name="Arrow: Left 9">
            <a:extLst>
              <a:ext uri="{FF2B5EF4-FFF2-40B4-BE49-F238E27FC236}">
                <a16:creationId xmlns:a16="http://schemas.microsoft.com/office/drawing/2014/main" id="{E7A0162B-67E1-A5D5-D490-5AEE894FF24C}"/>
              </a:ext>
            </a:extLst>
          </p:cNvPr>
          <p:cNvSpPr/>
          <p:nvPr/>
        </p:nvSpPr>
        <p:spPr>
          <a:xfrm>
            <a:off x="0" y="4633949"/>
            <a:ext cx="2460364" cy="141990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Proceed with the objective value calculation!!!</a:t>
            </a:r>
          </a:p>
        </p:txBody>
      </p:sp>
      <p:pic>
        <p:nvPicPr>
          <p:cNvPr id="12" name="Picture 11">
            <a:extLst>
              <a:ext uri="{FF2B5EF4-FFF2-40B4-BE49-F238E27FC236}">
                <a16:creationId xmlns:a16="http://schemas.microsoft.com/office/drawing/2014/main" id="{45C864FB-AEF1-E64E-AF9F-19C1561E7176}"/>
              </a:ext>
            </a:extLst>
          </p:cNvPr>
          <p:cNvPicPr>
            <a:picLocks noChangeAspect="1"/>
          </p:cNvPicPr>
          <p:nvPr/>
        </p:nvPicPr>
        <p:blipFill>
          <a:blip r:embed="rId4"/>
          <a:stretch>
            <a:fillRect/>
          </a:stretch>
        </p:blipFill>
        <p:spPr>
          <a:xfrm>
            <a:off x="8570325" y="3434375"/>
            <a:ext cx="3395131" cy="3139858"/>
          </a:xfrm>
          <a:prstGeom prst="rect">
            <a:avLst/>
          </a:prstGeom>
        </p:spPr>
      </p:pic>
      <p:cxnSp>
        <p:nvCxnSpPr>
          <p:cNvPr id="13" name="Straight Arrow Connector 12">
            <a:extLst>
              <a:ext uri="{FF2B5EF4-FFF2-40B4-BE49-F238E27FC236}">
                <a16:creationId xmlns:a16="http://schemas.microsoft.com/office/drawing/2014/main" id="{62336236-25B5-38E2-F0EF-889BD6B0228E}"/>
              </a:ext>
            </a:extLst>
          </p:cNvPr>
          <p:cNvCxnSpPr>
            <a:cxnSpLocks/>
          </p:cNvCxnSpPr>
          <p:nvPr/>
        </p:nvCxnSpPr>
        <p:spPr>
          <a:xfrm>
            <a:off x="4535828" y="2091376"/>
            <a:ext cx="295812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7C72BE93-9BEB-E1F1-7ECD-A4BEE836C610}"/>
              </a:ext>
            </a:extLst>
          </p:cNvPr>
          <p:cNvCxnSpPr>
            <a:cxnSpLocks/>
            <a:endCxn id="5" idx="3"/>
          </p:cNvCxnSpPr>
          <p:nvPr/>
        </p:nvCxnSpPr>
        <p:spPr>
          <a:xfrm flipH="1">
            <a:off x="6276099" y="4920253"/>
            <a:ext cx="2435705" cy="8405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2" name="TextBox 21">
            <a:extLst>
              <a:ext uri="{FF2B5EF4-FFF2-40B4-BE49-F238E27FC236}">
                <a16:creationId xmlns:a16="http://schemas.microsoft.com/office/drawing/2014/main" id="{A392EF5C-ECB5-FB2D-997E-65B115434402}"/>
              </a:ext>
            </a:extLst>
          </p:cNvPr>
          <p:cNvSpPr txBox="1"/>
          <p:nvPr/>
        </p:nvSpPr>
        <p:spPr>
          <a:xfrm>
            <a:off x="4758554" y="722220"/>
            <a:ext cx="2468880" cy="1200329"/>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IN" dirty="0"/>
              <a:t>From service area, get the total demand to be serviced by each charging station</a:t>
            </a:r>
          </a:p>
        </p:txBody>
      </p:sp>
      <p:pic>
        <p:nvPicPr>
          <p:cNvPr id="17" name="Picture 16">
            <a:extLst>
              <a:ext uri="{FF2B5EF4-FFF2-40B4-BE49-F238E27FC236}">
                <a16:creationId xmlns:a16="http://schemas.microsoft.com/office/drawing/2014/main" id="{D80BF855-F67A-FEC3-2DA3-ADABFAA70A43}"/>
              </a:ext>
            </a:extLst>
          </p:cNvPr>
          <p:cNvPicPr>
            <a:picLocks noChangeAspect="1"/>
          </p:cNvPicPr>
          <p:nvPr/>
        </p:nvPicPr>
        <p:blipFill>
          <a:blip r:embed="rId5"/>
          <a:stretch>
            <a:fillRect/>
          </a:stretch>
        </p:blipFill>
        <p:spPr>
          <a:xfrm>
            <a:off x="7493951" y="91254"/>
            <a:ext cx="3322202" cy="3044967"/>
          </a:xfrm>
          <a:prstGeom prst="rect">
            <a:avLst/>
          </a:prstGeom>
        </p:spPr>
      </p:pic>
      <p:cxnSp>
        <p:nvCxnSpPr>
          <p:cNvPr id="19" name="Connector: Curved 18">
            <a:extLst>
              <a:ext uri="{FF2B5EF4-FFF2-40B4-BE49-F238E27FC236}">
                <a16:creationId xmlns:a16="http://schemas.microsoft.com/office/drawing/2014/main" id="{9EBC43EB-862C-9A78-D2A3-59185475B0FE}"/>
              </a:ext>
            </a:extLst>
          </p:cNvPr>
          <p:cNvCxnSpPr>
            <a:stCxn id="17" idx="3"/>
            <a:endCxn id="12" idx="0"/>
          </p:cNvCxnSpPr>
          <p:nvPr/>
        </p:nvCxnSpPr>
        <p:spPr>
          <a:xfrm flipH="1">
            <a:off x="10267891" y="1613738"/>
            <a:ext cx="548262" cy="1820637"/>
          </a:xfrm>
          <a:prstGeom prst="curvedConnector4">
            <a:avLst>
              <a:gd name="adj1" fmla="val -41695"/>
              <a:gd name="adj2" fmla="val 91812"/>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70951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D3EBCEF-BCFF-BBE0-DC8E-AF23369F303A}"/>
              </a:ext>
            </a:extLst>
          </p:cNvPr>
          <p:cNvSpPr/>
          <p:nvPr/>
        </p:nvSpPr>
        <p:spPr>
          <a:xfrm>
            <a:off x="135082" y="2795511"/>
            <a:ext cx="2142127" cy="2238886"/>
          </a:xfrm>
          <a:prstGeom prst="ellipse">
            <a:avLst/>
          </a:prstGeom>
          <a:blipFill>
            <a:blip r:embed="rId2"/>
            <a:srcRect/>
            <a:stretch>
              <a:fillRect l="-2000" r="-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 name="Oval 3">
            <a:extLst>
              <a:ext uri="{FF2B5EF4-FFF2-40B4-BE49-F238E27FC236}">
                <a16:creationId xmlns:a16="http://schemas.microsoft.com/office/drawing/2014/main" id="{325BC9C8-84E2-BF4E-B2AE-2ED17101C1AC}"/>
              </a:ext>
            </a:extLst>
          </p:cNvPr>
          <p:cNvSpPr/>
          <p:nvPr/>
        </p:nvSpPr>
        <p:spPr>
          <a:xfrm>
            <a:off x="2450655" y="698418"/>
            <a:ext cx="2090172" cy="2145367"/>
          </a:xfrm>
          <a:prstGeom prst="ellipse">
            <a:avLst/>
          </a:prstGeom>
          <a:blipFill>
            <a:blip r:embed="rId3"/>
            <a:srcRect/>
            <a:stretch>
              <a:fillRect l="-4000" r="-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6" name="Picture 5">
            <a:extLst>
              <a:ext uri="{FF2B5EF4-FFF2-40B4-BE49-F238E27FC236}">
                <a16:creationId xmlns:a16="http://schemas.microsoft.com/office/drawing/2014/main" id="{F1D95403-1388-47E7-CE50-10D4B0769289}"/>
              </a:ext>
            </a:extLst>
          </p:cNvPr>
          <p:cNvPicPr>
            <a:picLocks noChangeAspect="1"/>
          </p:cNvPicPr>
          <p:nvPr/>
        </p:nvPicPr>
        <p:blipFill>
          <a:blip r:embed="rId4"/>
          <a:stretch>
            <a:fillRect/>
          </a:stretch>
        </p:blipFill>
        <p:spPr>
          <a:xfrm>
            <a:off x="5391872" y="561109"/>
            <a:ext cx="2297402" cy="2282676"/>
          </a:xfrm>
          <a:prstGeom prst="rect">
            <a:avLst/>
          </a:prstGeom>
        </p:spPr>
      </p:pic>
      <p:sp>
        <p:nvSpPr>
          <p:cNvPr id="7" name="Oval 6">
            <a:extLst>
              <a:ext uri="{FF2B5EF4-FFF2-40B4-BE49-F238E27FC236}">
                <a16:creationId xmlns:a16="http://schemas.microsoft.com/office/drawing/2014/main" id="{BD9A351E-9299-CF49-8784-62FC7CC3DC77}"/>
              </a:ext>
            </a:extLst>
          </p:cNvPr>
          <p:cNvSpPr/>
          <p:nvPr/>
        </p:nvSpPr>
        <p:spPr>
          <a:xfrm>
            <a:off x="8341291" y="2060533"/>
            <a:ext cx="1930845" cy="1854421"/>
          </a:xfrm>
          <a:prstGeom prst="ellipse">
            <a:avLst/>
          </a:prstGeom>
          <a:blipFill>
            <a:blip r:embed="rId5"/>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Oval 7">
            <a:extLst>
              <a:ext uri="{FF2B5EF4-FFF2-40B4-BE49-F238E27FC236}">
                <a16:creationId xmlns:a16="http://schemas.microsoft.com/office/drawing/2014/main" id="{BD9A351E-9299-CF49-8784-62FC7CC3DC77}"/>
              </a:ext>
            </a:extLst>
          </p:cNvPr>
          <p:cNvSpPr/>
          <p:nvPr/>
        </p:nvSpPr>
        <p:spPr>
          <a:xfrm>
            <a:off x="6804446" y="4671070"/>
            <a:ext cx="2142127" cy="2020675"/>
          </a:xfrm>
          <a:prstGeom prst="ellipse">
            <a:avLst/>
          </a:prstGeom>
          <a:blipFill>
            <a:blip r:embed="rId5"/>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Title 1">
            <a:extLst>
              <a:ext uri="{FF2B5EF4-FFF2-40B4-BE49-F238E27FC236}">
                <a16:creationId xmlns:a16="http://schemas.microsoft.com/office/drawing/2014/main" id="{539C5557-695D-0366-A37E-B0E437EFBFDE}"/>
              </a:ext>
            </a:extLst>
          </p:cNvPr>
          <p:cNvSpPr>
            <a:spLocks noGrp="1"/>
          </p:cNvSpPr>
          <p:nvPr>
            <p:ph type="title"/>
          </p:nvPr>
        </p:nvSpPr>
        <p:spPr>
          <a:xfrm>
            <a:off x="0" y="121923"/>
            <a:ext cx="10515600" cy="396875"/>
          </a:xfrm>
        </p:spPr>
        <p:txBody>
          <a:bodyPr>
            <a:normAutofit fontScale="90000"/>
          </a:bodyPr>
          <a:lstStyle/>
          <a:p>
            <a:r>
              <a:rPr lang="en-IN" dirty="0"/>
              <a:t>General Working of any EC algorithm</a:t>
            </a:r>
          </a:p>
        </p:txBody>
      </p:sp>
      <p:cxnSp>
        <p:nvCxnSpPr>
          <p:cNvPr id="11" name="Connector: Curved 10">
            <a:extLst>
              <a:ext uri="{FF2B5EF4-FFF2-40B4-BE49-F238E27FC236}">
                <a16:creationId xmlns:a16="http://schemas.microsoft.com/office/drawing/2014/main" id="{8484C36B-64D7-EE68-4AF8-5E6CD25058E6}"/>
              </a:ext>
            </a:extLst>
          </p:cNvPr>
          <p:cNvCxnSpPr>
            <a:stCxn id="3" idx="7"/>
            <a:endCxn id="4" idx="3"/>
          </p:cNvCxnSpPr>
          <p:nvPr/>
        </p:nvCxnSpPr>
        <p:spPr>
          <a:xfrm rot="5400000" flipH="1" flipV="1">
            <a:off x="2063236" y="2429870"/>
            <a:ext cx="593785" cy="793252"/>
          </a:xfrm>
          <a:prstGeom prst="curvedConnector5">
            <a:avLst>
              <a:gd name="adj1" fmla="val 38499"/>
              <a:gd name="adj2" fmla="val 50480"/>
              <a:gd name="adj3" fmla="val 615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305B322E-2B9E-8CCC-9724-BE08E349ECB0}"/>
              </a:ext>
            </a:extLst>
          </p:cNvPr>
          <p:cNvCxnSpPr>
            <a:stCxn id="4" idx="6"/>
            <a:endCxn id="6" idx="1"/>
          </p:cNvCxnSpPr>
          <p:nvPr/>
        </p:nvCxnSpPr>
        <p:spPr>
          <a:xfrm flipV="1">
            <a:off x="4540827" y="1702447"/>
            <a:ext cx="851045" cy="6865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D2DFC6FC-1102-9E86-A5CA-00FE5A172895}"/>
              </a:ext>
            </a:extLst>
          </p:cNvPr>
          <p:cNvCxnSpPr>
            <a:cxnSpLocks/>
            <a:stCxn id="6" idx="3"/>
            <a:endCxn id="7" idx="0"/>
          </p:cNvCxnSpPr>
          <p:nvPr/>
        </p:nvCxnSpPr>
        <p:spPr>
          <a:xfrm>
            <a:off x="7689274" y="1702447"/>
            <a:ext cx="1617440" cy="35808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BF2DB951-F573-EFCD-F7F4-AA7F5128CF54}"/>
              </a:ext>
            </a:extLst>
          </p:cNvPr>
          <p:cNvCxnSpPr>
            <a:cxnSpLocks/>
            <a:stCxn id="7" idx="4"/>
            <a:endCxn id="8" idx="0"/>
          </p:cNvCxnSpPr>
          <p:nvPr/>
        </p:nvCxnSpPr>
        <p:spPr>
          <a:xfrm rot="5400000">
            <a:off x="8213054" y="3577410"/>
            <a:ext cx="756116" cy="1431204"/>
          </a:xfrm>
          <a:prstGeom prst="curvedConnector3">
            <a:avLst>
              <a:gd name="adj1" fmla="val 5000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Rectangle 21">
            <a:extLst>
              <a:ext uri="{FF2B5EF4-FFF2-40B4-BE49-F238E27FC236}">
                <a16:creationId xmlns:a16="http://schemas.microsoft.com/office/drawing/2014/main" id="{8D5D69FE-76F5-16D9-D4FA-125B36DD7379}"/>
              </a:ext>
            </a:extLst>
          </p:cNvPr>
          <p:cNvSpPr/>
          <p:nvPr/>
        </p:nvSpPr>
        <p:spPr>
          <a:xfrm>
            <a:off x="290945" y="5185064"/>
            <a:ext cx="1986264" cy="31172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Iteration 1</a:t>
            </a:r>
          </a:p>
        </p:txBody>
      </p:sp>
      <p:sp>
        <p:nvSpPr>
          <p:cNvPr id="23" name="Rectangle 22">
            <a:extLst>
              <a:ext uri="{FF2B5EF4-FFF2-40B4-BE49-F238E27FC236}">
                <a16:creationId xmlns:a16="http://schemas.microsoft.com/office/drawing/2014/main" id="{237D8552-69CF-5B37-359E-64DD850A50DC}"/>
              </a:ext>
            </a:extLst>
          </p:cNvPr>
          <p:cNvSpPr/>
          <p:nvPr/>
        </p:nvSpPr>
        <p:spPr>
          <a:xfrm>
            <a:off x="2569627" y="2867541"/>
            <a:ext cx="1986264" cy="31172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Iteration 2</a:t>
            </a:r>
          </a:p>
        </p:txBody>
      </p:sp>
      <p:sp>
        <p:nvSpPr>
          <p:cNvPr id="24" name="Rectangle 23">
            <a:extLst>
              <a:ext uri="{FF2B5EF4-FFF2-40B4-BE49-F238E27FC236}">
                <a16:creationId xmlns:a16="http://schemas.microsoft.com/office/drawing/2014/main" id="{CF1E2CA0-0822-D7A2-7272-5AD30C23B9A3}"/>
              </a:ext>
            </a:extLst>
          </p:cNvPr>
          <p:cNvSpPr/>
          <p:nvPr/>
        </p:nvSpPr>
        <p:spPr>
          <a:xfrm>
            <a:off x="5600677" y="2843785"/>
            <a:ext cx="1986264" cy="31172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Iteration 3</a:t>
            </a:r>
          </a:p>
        </p:txBody>
      </p:sp>
      <p:sp>
        <p:nvSpPr>
          <p:cNvPr id="25" name="Rectangle 24">
            <a:extLst>
              <a:ext uri="{FF2B5EF4-FFF2-40B4-BE49-F238E27FC236}">
                <a16:creationId xmlns:a16="http://schemas.microsoft.com/office/drawing/2014/main" id="{264429EA-269B-1490-AC13-AE1A1D43B7ED}"/>
              </a:ext>
            </a:extLst>
          </p:cNvPr>
          <p:cNvSpPr/>
          <p:nvPr/>
        </p:nvSpPr>
        <p:spPr>
          <a:xfrm>
            <a:off x="9522468" y="3997228"/>
            <a:ext cx="1986264" cy="31172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Iteration 4</a:t>
            </a:r>
          </a:p>
        </p:txBody>
      </p:sp>
      <p:sp>
        <p:nvSpPr>
          <p:cNvPr id="26" name="Rectangle 25">
            <a:extLst>
              <a:ext uri="{FF2B5EF4-FFF2-40B4-BE49-F238E27FC236}">
                <a16:creationId xmlns:a16="http://schemas.microsoft.com/office/drawing/2014/main" id="{649B629E-69CB-543E-A5F1-ECAD94A38749}"/>
              </a:ext>
            </a:extLst>
          </p:cNvPr>
          <p:cNvSpPr/>
          <p:nvPr/>
        </p:nvSpPr>
        <p:spPr>
          <a:xfrm>
            <a:off x="9092977" y="5613511"/>
            <a:ext cx="1986264" cy="31172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Iteration 100</a:t>
            </a:r>
          </a:p>
        </p:txBody>
      </p:sp>
    </p:spTree>
    <p:extLst>
      <p:ext uri="{BB962C8B-B14F-4D97-AF65-F5344CB8AC3E}">
        <p14:creationId xmlns:p14="http://schemas.microsoft.com/office/powerpoint/2010/main" val="4139361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263D3-DA7E-97C4-8FBB-2EAC8F046F53}"/>
              </a:ext>
            </a:extLst>
          </p:cNvPr>
          <p:cNvSpPr>
            <a:spLocks noGrp="1"/>
          </p:cNvSpPr>
          <p:nvPr>
            <p:ph type="title"/>
          </p:nvPr>
        </p:nvSpPr>
        <p:spPr>
          <a:xfrm>
            <a:off x="838200" y="2766218"/>
            <a:ext cx="10515600" cy="1325563"/>
          </a:xfrm>
        </p:spPr>
        <p:txBody>
          <a:bodyPr/>
          <a:lstStyle/>
          <a:p>
            <a:pPr algn="ctr"/>
            <a:r>
              <a:rPr lang="en-IN" dirty="0"/>
              <a:t>Output</a:t>
            </a:r>
          </a:p>
        </p:txBody>
      </p:sp>
    </p:spTree>
    <p:extLst>
      <p:ext uri="{BB962C8B-B14F-4D97-AF65-F5344CB8AC3E}">
        <p14:creationId xmlns:p14="http://schemas.microsoft.com/office/powerpoint/2010/main" val="1760742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5D08413-3BB1-F6A3-CF8A-743C09F20978}"/>
              </a:ext>
            </a:extLst>
          </p:cNvPr>
          <p:cNvSpPr/>
          <p:nvPr/>
        </p:nvSpPr>
        <p:spPr>
          <a:xfrm>
            <a:off x="934720" y="2936240"/>
            <a:ext cx="2245360" cy="209296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Evolutionary Computing Algorithm</a:t>
            </a:r>
          </a:p>
        </p:txBody>
      </p:sp>
      <p:sp>
        <p:nvSpPr>
          <p:cNvPr id="4" name="Rectangle 3">
            <a:extLst>
              <a:ext uri="{FF2B5EF4-FFF2-40B4-BE49-F238E27FC236}">
                <a16:creationId xmlns:a16="http://schemas.microsoft.com/office/drawing/2014/main" id="{5D898932-5C89-9F29-67EF-61A740E640F1}"/>
              </a:ext>
            </a:extLst>
          </p:cNvPr>
          <p:cNvSpPr/>
          <p:nvPr/>
        </p:nvSpPr>
        <p:spPr>
          <a:xfrm>
            <a:off x="416560" y="284480"/>
            <a:ext cx="3779520" cy="85344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Feed Demand point coordinates and their respective demands</a:t>
            </a:r>
          </a:p>
        </p:txBody>
      </p:sp>
      <p:sp>
        <p:nvSpPr>
          <p:cNvPr id="5" name="Rectangle 4">
            <a:extLst>
              <a:ext uri="{FF2B5EF4-FFF2-40B4-BE49-F238E27FC236}">
                <a16:creationId xmlns:a16="http://schemas.microsoft.com/office/drawing/2014/main" id="{C6A8573A-0697-F460-0F3A-C6F085292857}"/>
              </a:ext>
            </a:extLst>
          </p:cNvPr>
          <p:cNvSpPr/>
          <p:nvPr/>
        </p:nvSpPr>
        <p:spPr>
          <a:xfrm>
            <a:off x="5069054" y="406400"/>
            <a:ext cx="6604786" cy="60452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sp>
        <p:nvSpPr>
          <p:cNvPr id="7" name="Arrow: Down 6">
            <a:extLst>
              <a:ext uri="{FF2B5EF4-FFF2-40B4-BE49-F238E27FC236}">
                <a16:creationId xmlns:a16="http://schemas.microsoft.com/office/drawing/2014/main" id="{ADDF6351-D6DC-FCDF-C221-1016DEF5A4B3}"/>
              </a:ext>
            </a:extLst>
          </p:cNvPr>
          <p:cNvSpPr/>
          <p:nvPr/>
        </p:nvSpPr>
        <p:spPr>
          <a:xfrm>
            <a:off x="1844040" y="1234440"/>
            <a:ext cx="426720" cy="1605280"/>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A2979C30-90E7-A191-2E05-1360CFE1A790}"/>
              </a:ext>
            </a:extLst>
          </p:cNvPr>
          <p:cNvSpPr/>
          <p:nvPr/>
        </p:nvSpPr>
        <p:spPr>
          <a:xfrm>
            <a:off x="3276600" y="3870960"/>
            <a:ext cx="1695934" cy="50800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C17555D-4BDE-0CCA-95FA-DDE42A406EE3}"/>
              </a:ext>
            </a:extLst>
          </p:cNvPr>
          <p:cNvSpPr/>
          <p:nvPr/>
        </p:nvSpPr>
        <p:spPr>
          <a:xfrm>
            <a:off x="6776327" y="646006"/>
            <a:ext cx="3190240" cy="42672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dirty="0"/>
              <a:t>Final Output</a:t>
            </a:r>
          </a:p>
        </p:txBody>
      </p:sp>
      <p:pic>
        <p:nvPicPr>
          <p:cNvPr id="11" name="Picture 10">
            <a:extLst>
              <a:ext uri="{FF2B5EF4-FFF2-40B4-BE49-F238E27FC236}">
                <a16:creationId xmlns:a16="http://schemas.microsoft.com/office/drawing/2014/main" id="{8078A3D8-1AC7-ACCD-0165-A3819420EABF}"/>
              </a:ext>
            </a:extLst>
          </p:cNvPr>
          <p:cNvPicPr>
            <a:picLocks noChangeAspect="1"/>
          </p:cNvPicPr>
          <p:nvPr/>
        </p:nvPicPr>
        <p:blipFill>
          <a:blip r:embed="rId2"/>
          <a:stretch>
            <a:fillRect/>
          </a:stretch>
        </p:blipFill>
        <p:spPr>
          <a:xfrm>
            <a:off x="5457121" y="1866052"/>
            <a:ext cx="5852946" cy="369148"/>
          </a:xfrm>
          <a:prstGeom prst="rect">
            <a:avLst/>
          </a:prstGeom>
        </p:spPr>
      </p:pic>
      <p:pic>
        <p:nvPicPr>
          <p:cNvPr id="13" name="Picture 12">
            <a:extLst>
              <a:ext uri="{FF2B5EF4-FFF2-40B4-BE49-F238E27FC236}">
                <a16:creationId xmlns:a16="http://schemas.microsoft.com/office/drawing/2014/main" id="{AD2D60C4-D51B-E9AC-6B59-0B2E85B17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9318" y="3185160"/>
            <a:ext cx="5828652" cy="3026834"/>
          </a:xfrm>
          <a:prstGeom prst="rect">
            <a:avLst/>
          </a:prstGeom>
        </p:spPr>
      </p:pic>
      <p:sp>
        <p:nvSpPr>
          <p:cNvPr id="14" name="Rectangle 13">
            <a:extLst>
              <a:ext uri="{FF2B5EF4-FFF2-40B4-BE49-F238E27FC236}">
                <a16:creationId xmlns:a16="http://schemas.microsoft.com/office/drawing/2014/main" id="{7E6E3302-206E-1AA5-228B-BAD4C70849D6}"/>
              </a:ext>
            </a:extLst>
          </p:cNvPr>
          <p:cNvSpPr/>
          <p:nvPr/>
        </p:nvSpPr>
        <p:spPr>
          <a:xfrm>
            <a:off x="6788474" y="1256028"/>
            <a:ext cx="3190240" cy="51773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dirty="0"/>
              <a:t>Optimal Charging Station Coordinates</a:t>
            </a:r>
          </a:p>
        </p:txBody>
      </p:sp>
      <p:sp>
        <p:nvSpPr>
          <p:cNvPr id="15" name="Rectangle 14">
            <a:extLst>
              <a:ext uri="{FF2B5EF4-FFF2-40B4-BE49-F238E27FC236}">
                <a16:creationId xmlns:a16="http://schemas.microsoft.com/office/drawing/2014/main" id="{D96A34AE-A397-0CF4-C344-7D80AA714587}"/>
              </a:ext>
            </a:extLst>
          </p:cNvPr>
          <p:cNvSpPr/>
          <p:nvPr/>
        </p:nvSpPr>
        <p:spPr>
          <a:xfrm>
            <a:off x="6808401" y="2347806"/>
            <a:ext cx="3230487" cy="58843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dirty="0"/>
              <a:t>Associated Voronoi Diagram and Service Areas</a:t>
            </a:r>
          </a:p>
        </p:txBody>
      </p:sp>
    </p:spTree>
    <p:extLst>
      <p:ext uri="{BB962C8B-B14F-4D97-AF65-F5344CB8AC3E}">
        <p14:creationId xmlns:p14="http://schemas.microsoft.com/office/powerpoint/2010/main" val="35506177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B62FB2-967E-531B-A1D1-25E6C41C45F2}"/>
              </a:ext>
            </a:extLst>
          </p:cNvPr>
          <p:cNvSpPr>
            <a:spLocks noGrp="1"/>
          </p:cNvSpPr>
          <p:nvPr>
            <p:ph type="title"/>
          </p:nvPr>
        </p:nvSpPr>
        <p:spPr>
          <a:xfrm>
            <a:off x="838200" y="2766218"/>
            <a:ext cx="10515600" cy="1325563"/>
          </a:xfrm>
        </p:spPr>
        <p:txBody>
          <a:bodyPr/>
          <a:lstStyle/>
          <a:p>
            <a:pPr algn="ctr"/>
            <a:r>
              <a:rPr lang="en-IN" dirty="0"/>
              <a:t>Results</a:t>
            </a:r>
          </a:p>
        </p:txBody>
      </p:sp>
    </p:spTree>
    <p:extLst>
      <p:ext uri="{BB962C8B-B14F-4D97-AF65-F5344CB8AC3E}">
        <p14:creationId xmlns:p14="http://schemas.microsoft.com/office/powerpoint/2010/main" val="2135729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DD78-69B2-C9E6-C2C2-78FAF90F6450}"/>
              </a:ext>
            </a:extLst>
          </p:cNvPr>
          <p:cNvSpPr>
            <a:spLocks noGrp="1"/>
          </p:cNvSpPr>
          <p:nvPr>
            <p:ph type="title"/>
          </p:nvPr>
        </p:nvSpPr>
        <p:spPr/>
        <p:txBody>
          <a:bodyPr/>
          <a:lstStyle/>
          <a:p>
            <a:r>
              <a:rPr lang="en-IN" dirty="0"/>
              <a:t>Sample Progression of Overall Objective Value(GA), Nc=60</a:t>
            </a:r>
          </a:p>
        </p:txBody>
      </p:sp>
      <p:pic>
        <p:nvPicPr>
          <p:cNvPr id="12" name="Content Placeholder 11">
            <a:extLst>
              <a:ext uri="{FF2B5EF4-FFF2-40B4-BE49-F238E27FC236}">
                <a16:creationId xmlns:a16="http://schemas.microsoft.com/office/drawing/2014/main" id="{78DA75F6-F515-7EE3-880B-BDE6A1E342FE}"/>
              </a:ext>
            </a:extLst>
          </p:cNvPr>
          <p:cNvPicPr>
            <a:picLocks noGrp="1" noChangeAspect="1"/>
          </p:cNvPicPr>
          <p:nvPr>
            <p:ph idx="1"/>
          </p:nvPr>
        </p:nvPicPr>
        <p:blipFill>
          <a:blip r:embed="rId2"/>
          <a:stretch>
            <a:fillRect/>
          </a:stretch>
        </p:blipFill>
        <p:spPr>
          <a:xfrm>
            <a:off x="838200" y="1614488"/>
            <a:ext cx="9649256" cy="3718560"/>
          </a:xfrm>
          <a:prstGeom prst="rect">
            <a:avLst/>
          </a:prstGeom>
        </p:spPr>
      </p:pic>
      <p:sp>
        <p:nvSpPr>
          <p:cNvPr id="13" name="TextBox 12">
            <a:extLst>
              <a:ext uri="{FF2B5EF4-FFF2-40B4-BE49-F238E27FC236}">
                <a16:creationId xmlns:a16="http://schemas.microsoft.com/office/drawing/2014/main" id="{D58E6B57-5E73-19A0-99BE-85FC3EBCD471}"/>
              </a:ext>
            </a:extLst>
          </p:cNvPr>
          <p:cNvSpPr txBox="1"/>
          <p:nvPr/>
        </p:nvSpPr>
        <p:spPr>
          <a:xfrm>
            <a:off x="317181" y="5387340"/>
            <a:ext cx="2941320" cy="646331"/>
          </a:xfrm>
          <a:prstGeom prst="rect">
            <a:avLst/>
          </a:prstGeom>
          <a:noFill/>
        </p:spPr>
        <p:txBody>
          <a:bodyPr wrap="square" rtlCol="0">
            <a:spAutoFit/>
          </a:bodyPr>
          <a:lstStyle/>
          <a:p>
            <a:r>
              <a:rPr lang="en-IN" dirty="0"/>
              <a:t>Objective value reached at around 83</a:t>
            </a:r>
            <a:r>
              <a:rPr lang="en-IN" baseline="30000" dirty="0"/>
              <a:t>rd</a:t>
            </a:r>
            <a:r>
              <a:rPr lang="en-IN" dirty="0"/>
              <a:t> Generation</a:t>
            </a:r>
          </a:p>
        </p:txBody>
      </p:sp>
      <p:cxnSp>
        <p:nvCxnSpPr>
          <p:cNvPr id="15" name="Connector: Curved 14">
            <a:extLst>
              <a:ext uri="{FF2B5EF4-FFF2-40B4-BE49-F238E27FC236}">
                <a16:creationId xmlns:a16="http://schemas.microsoft.com/office/drawing/2014/main" id="{2E4B5FD7-5C85-10E6-1160-3E06DDE2F966}"/>
              </a:ext>
            </a:extLst>
          </p:cNvPr>
          <p:cNvCxnSpPr>
            <a:cxnSpLocks/>
            <a:stCxn id="13" idx="0"/>
          </p:cNvCxnSpPr>
          <p:nvPr/>
        </p:nvCxnSpPr>
        <p:spPr>
          <a:xfrm rot="5400000" flipH="1" flipV="1">
            <a:off x="4479130" y="1895951"/>
            <a:ext cx="800100" cy="618267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230A6A1-4EFF-7AB7-C7C2-D743FCBCE221}"/>
              </a:ext>
            </a:extLst>
          </p:cNvPr>
          <p:cNvPicPr>
            <a:picLocks noChangeAspect="1"/>
          </p:cNvPicPr>
          <p:nvPr/>
        </p:nvPicPr>
        <p:blipFill>
          <a:blip r:embed="rId3"/>
          <a:stretch>
            <a:fillRect/>
          </a:stretch>
        </p:blipFill>
        <p:spPr>
          <a:xfrm>
            <a:off x="339881" y="6169343"/>
            <a:ext cx="11239500" cy="342900"/>
          </a:xfrm>
          <a:prstGeom prst="rect">
            <a:avLst/>
          </a:prstGeom>
        </p:spPr>
      </p:pic>
    </p:spTree>
    <p:extLst>
      <p:ext uri="{BB962C8B-B14F-4D97-AF65-F5344CB8AC3E}">
        <p14:creationId xmlns:p14="http://schemas.microsoft.com/office/powerpoint/2010/main" val="3770237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DD78-69B2-C9E6-C2C2-78FAF90F6450}"/>
              </a:ext>
            </a:extLst>
          </p:cNvPr>
          <p:cNvSpPr>
            <a:spLocks noGrp="1"/>
          </p:cNvSpPr>
          <p:nvPr>
            <p:ph type="title"/>
          </p:nvPr>
        </p:nvSpPr>
        <p:spPr/>
        <p:txBody>
          <a:bodyPr/>
          <a:lstStyle/>
          <a:p>
            <a:r>
              <a:rPr lang="en-IN" dirty="0"/>
              <a:t>Sample Progression of Overall Objective Value(PSO), Nc=60</a:t>
            </a:r>
          </a:p>
        </p:txBody>
      </p:sp>
      <p:sp>
        <p:nvSpPr>
          <p:cNvPr id="13" name="TextBox 12">
            <a:extLst>
              <a:ext uri="{FF2B5EF4-FFF2-40B4-BE49-F238E27FC236}">
                <a16:creationId xmlns:a16="http://schemas.microsoft.com/office/drawing/2014/main" id="{D58E6B57-5E73-19A0-99BE-85FC3EBCD471}"/>
              </a:ext>
            </a:extLst>
          </p:cNvPr>
          <p:cNvSpPr txBox="1"/>
          <p:nvPr/>
        </p:nvSpPr>
        <p:spPr>
          <a:xfrm>
            <a:off x="317181" y="5387340"/>
            <a:ext cx="2941320" cy="646331"/>
          </a:xfrm>
          <a:prstGeom prst="rect">
            <a:avLst/>
          </a:prstGeom>
          <a:noFill/>
        </p:spPr>
        <p:txBody>
          <a:bodyPr wrap="square" rtlCol="0">
            <a:spAutoFit/>
          </a:bodyPr>
          <a:lstStyle/>
          <a:p>
            <a:r>
              <a:rPr lang="en-IN" dirty="0"/>
              <a:t>Objective value reached at 72</a:t>
            </a:r>
            <a:r>
              <a:rPr lang="en-IN" baseline="30000" dirty="0"/>
              <a:t>nd</a:t>
            </a:r>
            <a:r>
              <a:rPr lang="en-IN" dirty="0"/>
              <a:t>  Generation</a:t>
            </a:r>
          </a:p>
        </p:txBody>
      </p:sp>
      <p:cxnSp>
        <p:nvCxnSpPr>
          <p:cNvPr id="15" name="Connector: Curved 14">
            <a:extLst>
              <a:ext uri="{FF2B5EF4-FFF2-40B4-BE49-F238E27FC236}">
                <a16:creationId xmlns:a16="http://schemas.microsoft.com/office/drawing/2014/main" id="{2E4B5FD7-5C85-10E6-1160-3E06DDE2F966}"/>
              </a:ext>
            </a:extLst>
          </p:cNvPr>
          <p:cNvCxnSpPr>
            <a:cxnSpLocks/>
            <a:stCxn id="13" idx="0"/>
          </p:cNvCxnSpPr>
          <p:nvPr/>
        </p:nvCxnSpPr>
        <p:spPr>
          <a:xfrm rot="5400000" flipH="1" flipV="1">
            <a:off x="4479130" y="1895951"/>
            <a:ext cx="800100" cy="618267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1510104-AA4E-BFD4-D281-AE0C06E04BEA}"/>
              </a:ext>
            </a:extLst>
          </p:cNvPr>
          <p:cNvPicPr>
            <a:picLocks noChangeAspect="1"/>
          </p:cNvPicPr>
          <p:nvPr/>
        </p:nvPicPr>
        <p:blipFill>
          <a:blip r:embed="rId2"/>
          <a:stretch>
            <a:fillRect/>
          </a:stretch>
        </p:blipFill>
        <p:spPr>
          <a:xfrm>
            <a:off x="247650" y="5939472"/>
            <a:ext cx="11106150" cy="790575"/>
          </a:xfrm>
          <a:prstGeom prst="rect">
            <a:avLst/>
          </a:prstGeom>
        </p:spPr>
      </p:pic>
      <p:sp>
        <p:nvSpPr>
          <p:cNvPr id="8" name="Content Placeholder 7">
            <a:extLst>
              <a:ext uri="{FF2B5EF4-FFF2-40B4-BE49-F238E27FC236}">
                <a16:creationId xmlns:a16="http://schemas.microsoft.com/office/drawing/2014/main" id="{19719256-54E8-1893-A226-6C59E5781732}"/>
              </a:ext>
            </a:extLst>
          </p:cNvPr>
          <p:cNvSpPr>
            <a:spLocks noGrp="1"/>
          </p:cNvSpPr>
          <p:nvPr>
            <p:ph idx="1"/>
          </p:nvPr>
        </p:nvSpPr>
        <p:spPr/>
        <p:txBody>
          <a:bodyPr/>
          <a:lstStyle/>
          <a:p>
            <a:pPr marL="0" indent="0">
              <a:buNone/>
            </a:pPr>
            <a:endParaRPr lang="en-IN" dirty="0"/>
          </a:p>
        </p:txBody>
      </p:sp>
      <p:pic>
        <p:nvPicPr>
          <p:cNvPr id="11" name="Picture 10">
            <a:extLst>
              <a:ext uri="{FF2B5EF4-FFF2-40B4-BE49-F238E27FC236}">
                <a16:creationId xmlns:a16="http://schemas.microsoft.com/office/drawing/2014/main" id="{9E4DD29A-EA12-7E99-0DE6-9F8D12AB41AD}"/>
              </a:ext>
            </a:extLst>
          </p:cNvPr>
          <p:cNvPicPr>
            <a:picLocks noChangeAspect="1"/>
          </p:cNvPicPr>
          <p:nvPr/>
        </p:nvPicPr>
        <p:blipFill>
          <a:blip r:embed="rId3"/>
          <a:stretch>
            <a:fillRect/>
          </a:stretch>
        </p:blipFill>
        <p:spPr>
          <a:xfrm>
            <a:off x="617220" y="1626653"/>
            <a:ext cx="10367010" cy="3824722"/>
          </a:xfrm>
          <a:prstGeom prst="rect">
            <a:avLst/>
          </a:prstGeom>
        </p:spPr>
      </p:pic>
      <p:cxnSp>
        <p:nvCxnSpPr>
          <p:cNvPr id="16" name="Connector: Curved 15">
            <a:extLst>
              <a:ext uri="{FF2B5EF4-FFF2-40B4-BE49-F238E27FC236}">
                <a16:creationId xmlns:a16="http://schemas.microsoft.com/office/drawing/2014/main" id="{5F6AEEE4-7DD1-D174-1FA3-3529C93F547F}"/>
              </a:ext>
            </a:extLst>
          </p:cNvPr>
          <p:cNvCxnSpPr/>
          <p:nvPr/>
        </p:nvCxnSpPr>
        <p:spPr>
          <a:xfrm flipV="1">
            <a:off x="3037840" y="4775200"/>
            <a:ext cx="4673600" cy="8636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8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86006-50CC-9EF0-AD71-0E71A22E5317}"/>
              </a:ext>
            </a:extLst>
          </p:cNvPr>
          <p:cNvSpPr>
            <a:spLocks noGrp="1"/>
          </p:cNvSpPr>
          <p:nvPr>
            <p:ph type="title"/>
          </p:nvPr>
        </p:nvSpPr>
        <p:spPr>
          <a:xfrm>
            <a:off x="0" y="0"/>
            <a:ext cx="12192000" cy="519543"/>
          </a:xfrm>
        </p:spPr>
        <p:txBody>
          <a:bodyPr>
            <a:normAutofit/>
          </a:bodyPr>
          <a:lstStyle/>
          <a:p>
            <a:pPr algn="ctr"/>
            <a:r>
              <a:rPr lang="en-IN" sz="3000" dirty="0"/>
              <a:t>Comparison b/w GA and PSO, Overall Objective Value</a:t>
            </a:r>
          </a:p>
        </p:txBody>
      </p:sp>
      <p:sp>
        <p:nvSpPr>
          <p:cNvPr id="3" name="Content Placeholder 2">
            <a:extLst>
              <a:ext uri="{FF2B5EF4-FFF2-40B4-BE49-F238E27FC236}">
                <a16:creationId xmlns:a16="http://schemas.microsoft.com/office/drawing/2014/main" id="{E3CE2633-C766-7C37-0528-F4E9B88C0F16}"/>
              </a:ext>
            </a:extLst>
          </p:cNvPr>
          <p:cNvSpPr>
            <a:spLocks noGrp="1"/>
          </p:cNvSpPr>
          <p:nvPr>
            <p:ph idx="1"/>
          </p:nvPr>
        </p:nvSpPr>
        <p:spPr>
          <a:xfrm>
            <a:off x="309649" y="4970966"/>
            <a:ext cx="4089632" cy="1147763"/>
          </a:xfrm>
        </p:spPr>
        <p:txBody>
          <a:bodyPr>
            <a:normAutofit fontScale="85000" lnSpcReduction="20000"/>
          </a:bodyPr>
          <a:lstStyle/>
          <a:p>
            <a:pPr marL="0" indent="0">
              <a:buNone/>
            </a:pPr>
            <a:r>
              <a:rPr lang="en-IN" dirty="0"/>
              <a:t>Initially, PSO takes a higher value for Nc=30,40 and 50. From 60, onwards PSO takes a lower value</a:t>
            </a:r>
          </a:p>
        </p:txBody>
      </p:sp>
      <p:pic>
        <p:nvPicPr>
          <p:cNvPr id="9" name="Picture 8">
            <a:extLst>
              <a:ext uri="{FF2B5EF4-FFF2-40B4-BE49-F238E27FC236}">
                <a16:creationId xmlns:a16="http://schemas.microsoft.com/office/drawing/2014/main" id="{DD56D4E4-F433-A016-21F3-EE9360229064}"/>
              </a:ext>
            </a:extLst>
          </p:cNvPr>
          <p:cNvPicPr>
            <a:picLocks noChangeAspect="1"/>
          </p:cNvPicPr>
          <p:nvPr/>
        </p:nvPicPr>
        <p:blipFill>
          <a:blip r:embed="rId2"/>
          <a:stretch>
            <a:fillRect/>
          </a:stretch>
        </p:blipFill>
        <p:spPr>
          <a:xfrm>
            <a:off x="415041" y="656141"/>
            <a:ext cx="11677650" cy="4314825"/>
          </a:xfrm>
          <a:prstGeom prst="rect">
            <a:avLst/>
          </a:prstGeom>
        </p:spPr>
      </p:pic>
      <p:sp>
        <p:nvSpPr>
          <p:cNvPr id="4" name="Content Placeholder 2">
            <a:extLst>
              <a:ext uri="{FF2B5EF4-FFF2-40B4-BE49-F238E27FC236}">
                <a16:creationId xmlns:a16="http://schemas.microsoft.com/office/drawing/2014/main" id="{C686B6D2-7D76-F8FF-7B70-DED42D73DF53}"/>
              </a:ext>
            </a:extLst>
          </p:cNvPr>
          <p:cNvSpPr txBox="1">
            <a:spLocks/>
          </p:cNvSpPr>
          <p:nvPr/>
        </p:nvSpPr>
        <p:spPr>
          <a:xfrm>
            <a:off x="4561840" y="5054096"/>
            <a:ext cx="7457439" cy="18039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dirty="0"/>
          </a:p>
        </p:txBody>
      </p:sp>
    </p:spTree>
    <p:extLst>
      <p:ext uri="{BB962C8B-B14F-4D97-AF65-F5344CB8AC3E}">
        <p14:creationId xmlns:p14="http://schemas.microsoft.com/office/powerpoint/2010/main" val="1979438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22B18C-B88A-4121-910B-228BDA8E6E0A}"/>
              </a:ext>
            </a:extLst>
          </p:cNvPr>
          <p:cNvSpPr>
            <a:spLocks noGrp="1"/>
          </p:cNvSpPr>
          <p:nvPr>
            <p:ph type="title"/>
          </p:nvPr>
        </p:nvSpPr>
        <p:spPr>
          <a:xfrm>
            <a:off x="836612" y="2266682"/>
            <a:ext cx="3932237" cy="1600200"/>
          </a:xfrm>
        </p:spPr>
        <p:txBody>
          <a:bodyPr/>
          <a:lstStyle/>
          <a:p>
            <a:r>
              <a:rPr lang="en-IN" dirty="0"/>
              <a:t>Overall Layout of the Project</a:t>
            </a:r>
          </a:p>
        </p:txBody>
      </p:sp>
      <p:sp>
        <p:nvSpPr>
          <p:cNvPr id="6" name="Text Placeholder 5">
            <a:extLst>
              <a:ext uri="{FF2B5EF4-FFF2-40B4-BE49-F238E27FC236}">
                <a16:creationId xmlns:a16="http://schemas.microsoft.com/office/drawing/2014/main" id="{A538DFBD-4A1E-48A9-AF6E-4EEC15C7AAC3}"/>
              </a:ext>
            </a:extLst>
          </p:cNvPr>
          <p:cNvSpPr>
            <a:spLocks noGrp="1"/>
          </p:cNvSpPr>
          <p:nvPr>
            <p:ph type="body" sz="half" idx="2"/>
          </p:nvPr>
        </p:nvSpPr>
        <p:spPr/>
        <p:txBody>
          <a:bodyPr/>
          <a:lstStyle/>
          <a:p>
            <a:endParaRPr lang="en-IN" dirty="0"/>
          </a:p>
        </p:txBody>
      </p:sp>
      <p:sp>
        <p:nvSpPr>
          <p:cNvPr id="9" name="Content Placeholder 8">
            <a:extLst>
              <a:ext uri="{FF2B5EF4-FFF2-40B4-BE49-F238E27FC236}">
                <a16:creationId xmlns:a16="http://schemas.microsoft.com/office/drawing/2014/main" id="{D01EC013-CE43-4F3D-AEDE-43A77E20DA00}"/>
              </a:ext>
            </a:extLst>
          </p:cNvPr>
          <p:cNvSpPr>
            <a:spLocks noGrp="1"/>
          </p:cNvSpPr>
          <p:nvPr>
            <p:ph idx="1"/>
          </p:nvPr>
        </p:nvSpPr>
        <p:spPr/>
        <p:txBody>
          <a:bodyPr/>
          <a:lstStyle/>
          <a:p>
            <a:endParaRPr lang="en-IN"/>
          </a:p>
        </p:txBody>
      </p:sp>
      <p:graphicFrame>
        <p:nvGraphicFramePr>
          <p:cNvPr id="10" name="Content Placeholder 3">
            <a:extLst>
              <a:ext uri="{FF2B5EF4-FFF2-40B4-BE49-F238E27FC236}">
                <a16:creationId xmlns:a16="http://schemas.microsoft.com/office/drawing/2014/main" id="{B19906FA-09C3-4708-BD41-D05C57301864}"/>
              </a:ext>
            </a:extLst>
          </p:cNvPr>
          <p:cNvGraphicFramePr>
            <a:graphicFrameLocks/>
          </p:cNvGraphicFramePr>
          <p:nvPr>
            <p:extLst>
              <p:ext uri="{D42A27DB-BD31-4B8C-83A1-F6EECF244321}">
                <p14:modId xmlns:p14="http://schemas.microsoft.com/office/powerpoint/2010/main" val="3668689731"/>
              </p:ext>
            </p:extLst>
          </p:nvPr>
        </p:nvGraphicFramePr>
        <p:xfrm>
          <a:off x="5183189" y="0"/>
          <a:ext cx="6312126" cy="6857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4764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86006-50CC-9EF0-AD71-0E71A22E5317}"/>
              </a:ext>
            </a:extLst>
          </p:cNvPr>
          <p:cNvSpPr>
            <a:spLocks noGrp="1"/>
          </p:cNvSpPr>
          <p:nvPr>
            <p:ph type="title"/>
          </p:nvPr>
        </p:nvSpPr>
        <p:spPr>
          <a:xfrm>
            <a:off x="0" y="0"/>
            <a:ext cx="12192000" cy="519543"/>
          </a:xfrm>
        </p:spPr>
        <p:txBody>
          <a:bodyPr>
            <a:normAutofit/>
          </a:bodyPr>
          <a:lstStyle/>
          <a:p>
            <a:pPr algn="ctr"/>
            <a:r>
              <a:rPr lang="en-IN" sz="3000" dirty="0"/>
              <a:t>Comparison b/w GA and PSO, F1 Objective Value</a:t>
            </a:r>
          </a:p>
        </p:txBody>
      </p:sp>
      <p:sp>
        <p:nvSpPr>
          <p:cNvPr id="3" name="Content Placeholder 2">
            <a:extLst>
              <a:ext uri="{FF2B5EF4-FFF2-40B4-BE49-F238E27FC236}">
                <a16:creationId xmlns:a16="http://schemas.microsoft.com/office/drawing/2014/main" id="{E3CE2633-C766-7C37-0528-F4E9B88C0F16}"/>
              </a:ext>
            </a:extLst>
          </p:cNvPr>
          <p:cNvSpPr>
            <a:spLocks noGrp="1"/>
          </p:cNvSpPr>
          <p:nvPr>
            <p:ph idx="1"/>
          </p:nvPr>
        </p:nvSpPr>
        <p:spPr>
          <a:xfrm>
            <a:off x="123825" y="4946073"/>
            <a:ext cx="2575792" cy="1147763"/>
          </a:xfrm>
        </p:spPr>
        <p:txBody>
          <a:bodyPr>
            <a:normAutofit fontScale="55000" lnSpcReduction="20000"/>
          </a:bodyPr>
          <a:lstStyle/>
          <a:p>
            <a:pPr marL="0" indent="0">
              <a:buNone/>
            </a:pPr>
            <a:r>
              <a:rPr lang="en-IN" dirty="0"/>
              <a:t>Initially, PSO takes a higher value for Nc=30,40 and 50. From 60, onwards PSO takes a lower value, and GA starts taking a higher value</a:t>
            </a:r>
          </a:p>
        </p:txBody>
      </p:sp>
      <p:pic>
        <p:nvPicPr>
          <p:cNvPr id="5" name="Picture 4">
            <a:extLst>
              <a:ext uri="{FF2B5EF4-FFF2-40B4-BE49-F238E27FC236}">
                <a16:creationId xmlns:a16="http://schemas.microsoft.com/office/drawing/2014/main" id="{F337FA69-2AC6-EA31-9486-F20CCFB8F678}"/>
              </a:ext>
            </a:extLst>
          </p:cNvPr>
          <p:cNvPicPr>
            <a:picLocks noChangeAspect="1"/>
          </p:cNvPicPr>
          <p:nvPr/>
        </p:nvPicPr>
        <p:blipFill>
          <a:blip r:embed="rId2"/>
          <a:stretch>
            <a:fillRect/>
          </a:stretch>
        </p:blipFill>
        <p:spPr>
          <a:xfrm>
            <a:off x="123825" y="602673"/>
            <a:ext cx="11715750" cy="4343400"/>
          </a:xfrm>
          <a:prstGeom prst="rect">
            <a:avLst/>
          </a:prstGeom>
        </p:spPr>
      </p:pic>
      <p:sp>
        <p:nvSpPr>
          <p:cNvPr id="6" name="TextBox 5">
            <a:extLst>
              <a:ext uri="{FF2B5EF4-FFF2-40B4-BE49-F238E27FC236}">
                <a16:creationId xmlns:a16="http://schemas.microsoft.com/office/drawing/2014/main" id="{94060194-230D-7E0E-268D-EF62482FFA22}"/>
              </a:ext>
            </a:extLst>
          </p:cNvPr>
          <p:cNvSpPr txBox="1"/>
          <p:nvPr/>
        </p:nvSpPr>
        <p:spPr>
          <a:xfrm>
            <a:off x="2809875" y="4946073"/>
            <a:ext cx="9258300" cy="1754326"/>
          </a:xfrm>
          <a:prstGeom prst="rect">
            <a:avLst/>
          </a:prstGeom>
          <a:noFill/>
        </p:spPr>
        <p:txBody>
          <a:bodyPr wrap="square">
            <a:spAutoFit/>
          </a:bodyPr>
          <a:lstStyle/>
          <a:p>
            <a:pPr marL="0" indent="0">
              <a:buFont typeface="Arial" panose="020B0604020202020204" pitchFamily="34" charset="0"/>
              <a:buNone/>
            </a:pPr>
            <a:r>
              <a:rPr lang="en-IN" dirty="0"/>
              <a:t>F1 objective value is very high initially, since many chargers need to be placed to satisfy the very high demand, as very less no. of charging stations are present</a:t>
            </a:r>
          </a:p>
          <a:p>
            <a:pPr marL="0" indent="0">
              <a:buFont typeface="Arial" panose="020B0604020202020204" pitchFamily="34" charset="0"/>
              <a:buNone/>
            </a:pPr>
            <a:r>
              <a:rPr lang="en-IN" dirty="0"/>
              <a:t>At the same time, when the no. of charging stations are very high, the no. of chargers in a charging station decreases(sometimes just 1 or 2 per station), hence again high penalty</a:t>
            </a:r>
          </a:p>
          <a:p>
            <a:pPr marL="0" indent="0">
              <a:buFont typeface="Arial" panose="020B0604020202020204" pitchFamily="34" charset="0"/>
              <a:buNone/>
            </a:pPr>
            <a:r>
              <a:rPr lang="en-IN" dirty="0"/>
              <a:t>Also, as the no. of charging stations increases, establishment cost increases(since more stations are built).</a:t>
            </a:r>
          </a:p>
        </p:txBody>
      </p:sp>
    </p:spTree>
    <p:extLst>
      <p:ext uri="{BB962C8B-B14F-4D97-AF65-F5344CB8AC3E}">
        <p14:creationId xmlns:p14="http://schemas.microsoft.com/office/powerpoint/2010/main" val="3715301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86006-50CC-9EF0-AD71-0E71A22E5317}"/>
              </a:ext>
            </a:extLst>
          </p:cNvPr>
          <p:cNvSpPr>
            <a:spLocks noGrp="1"/>
          </p:cNvSpPr>
          <p:nvPr>
            <p:ph type="title"/>
          </p:nvPr>
        </p:nvSpPr>
        <p:spPr>
          <a:xfrm>
            <a:off x="0" y="0"/>
            <a:ext cx="12192000" cy="519543"/>
          </a:xfrm>
        </p:spPr>
        <p:txBody>
          <a:bodyPr>
            <a:normAutofit/>
          </a:bodyPr>
          <a:lstStyle/>
          <a:p>
            <a:pPr algn="ctr"/>
            <a:r>
              <a:rPr lang="en-IN" sz="3000" dirty="0"/>
              <a:t>Comparison b/w GA and PSO, F2 Objective Value</a:t>
            </a:r>
          </a:p>
        </p:txBody>
      </p:sp>
      <p:sp>
        <p:nvSpPr>
          <p:cNvPr id="3" name="Content Placeholder 2">
            <a:extLst>
              <a:ext uri="{FF2B5EF4-FFF2-40B4-BE49-F238E27FC236}">
                <a16:creationId xmlns:a16="http://schemas.microsoft.com/office/drawing/2014/main" id="{E3CE2633-C766-7C37-0528-F4E9B88C0F16}"/>
              </a:ext>
            </a:extLst>
          </p:cNvPr>
          <p:cNvSpPr>
            <a:spLocks noGrp="1"/>
          </p:cNvSpPr>
          <p:nvPr>
            <p:ph idx="1"/>
          </p:nvPr>
        </p:nvSpPr>
        <p:spPr>
          <a:xfrm>
            <a:off x="228600" y="5259964"/>
            <a:ext cx="2626592" cy="1147763"/>
          </a:xfrm>
        </p:spPr>
        <p:txBody>
          <a:bodyPr>
            <a:normAutofit fontScale="55000" lnSpcReduction="20000"/>
          </a:bodyPr>
          <a:lstStyle/>
          <a:p>
            <a:pPr marL="0" indent="0">
              <a:buNone/>
            </a:pPr>
            <a:r>
              <a:rPr lang="en-IN" dirty="0"/>
              <a:t>Here, PSO and GA is behaving slightly differently in the start, but the usual behaviour starts to take form after Nc=100(</a:t>
            </a:r>
            <a:r>
              <a:rPr lang="en-IN" dirty="0" err="1"/>
              <a:t>i.e</a:t>
            </a:r>
            <a:r>
              <a:rPr lang="en-IN" dirty="0"/>
              <a:t> PSO takes the lower value)</a:t>
            </a:r>
          </a:p>
        </p:txBody>
      </p:sp>
      <p:pic>
        <p:nvPicPr>
          <p:cNvPr id="6" name="Picture 5">
            <a:extLst>
              <a:ext uri="{FF2B5EF4-FFF2-40B4-BE49-F238E27FC236}">
                <a16:creationId xmlns:a16="http://schemas.microsoft.com/office/drawing/2014/main" id="{40959AAC-AFF8-A0EF-AAF5-8B9B0AD0FEA2}"/>
              </a:ext>
            </a:extLst>
          </p:cNvPr>
          <p:cNvPicPr>
            <a:picLocks noChangeAspect="1"/>
          </p:cNvPicPr>
          <p:nvPr/>
        </p:nvPicPr>
        <p:blipFill>
          <a:blip r:embed="rId2"/>
          <a:stretch>
            <a:fillRect/>
          </a:stretch>
        </p:blipFill>
        <p:spPr>
          <a:xfrm>
            <a:off x="116840" y="484164"/>
            <a:ext cx="11734800" cy="4324350"/>
          </a:xfrm>
          <a:prstGeom prst="rect">
            <a:avLst/>
          </a:prstGeom>
        </p:spPr>
      </p:pic>
      <p:sp>
        <p:nvSpPr>
          <p:cNvPr id="5" name="TextBox 4">
            <a:extLst>
              <a:ext uri="{FF2B5EF4-FFF2-40B4-BE49-F238E27FC236}">
                <a16:creationId xmlns:a16="http://schemas.microsoft.com/office/drawing/2014/main" id="{BF52935B-AE03-BF88-A6D0-11774DF934B1}"/>
              </a:ext>
            </a:extLst>
          </p:cNvPr>
          <p:cNvSpPr txBox="1"/>
          <p:nvPr/>
        </p:nvSpPr>
        <p:spPr>
          <a:xfrm>
            <a:off x="2855192" y="5259964"/>
            <a:ext cx="9108208" cy="923330"/>
          </a:xfrm>
          <a:prstGeom prst="rect">
            <a:avLst/>
          </a:prstGeom>
          <a:noFill/>
        </p:spPr>
        <p:txBody>
          <a:bodyPr wrap="square">
            <a:spAutoFit/>
          </a:bodyPr>
          <a:lstStyle/>
          <a:p>
            <a:pPr marL="0" indent="0">
              <a:buFont typeface="Arial" panose="020B0604020202020204" pitchFamily="34" charset="0"/>
              <a:buNone/>
            </a:pPr>
            <a:r>
              <a:rPr lang="en-IN" dirty="0"/>
              <a:t>The F2 objective value is strictly decreasing since, this objective value deals with distance. </a:t>
            </a:r>
          </a:p>
          <a:p>
            <a:pPr marL="0" indent="0">
              <a:buFont typeface="Arial" panose="020B0604020202020204" pitchFamily="34" charset="0"/>
              <a:buNone/>
            </a:pPr>
            <a:r>
              <a:rPr lang="en-IN" dirty="0"/>
              <a:t>Initially, since less no. of charging stations are present, more distance need to be travelled from Demand point to charging station. This shall incur more distance cost and penalty. </a:t>
            </a:r>
          </a:p>
        </p:txBody>
      </p:sp>
    </p:spTree>
    <p:extLst>
      <p:ext uri="{BB962C8B-B14F-4D97-AF65-F5344CB8AC3E}">
        <p14:creationId xmlns:p14="http://schemas.microsoft.com/office/powerpoint/2010/main" val="1519454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86006-50CC-9EF0-AD71-0E71A22E5317}"/>
              </a:ext>
            </a:extLst>
          </p:cNvPr>
          <p:cNvSpPr>
            <a:spLocks noGrp="1"/>
          </p:cNvSpPr>
          <p:nvPr>
            <p:ph type="title"/>
          </p:nvPr>
        </p:nvSpPr>
        <p:spPr>
          <a:xfrm>
            <a:off x="0" y="0"/>
            <a:ext cx="12192000" cy="519543"/>
          </a:xfrm>
        </p:spPr>
        <p:txBody>
          <a:bodyPr>
            <a:normAutofit/>
          </a:bodyPr>
          <a:lstStyle/>
          <a:p>
            <a:pPr algn="ctr"/>
            <a:r>
              <a:rPr lang="en-IN" sz="3000" dirty="0"/>
              <a:t>Comparison b/w GA and PSO, F1 Penalty Value</a:t>
            </a:r>
          </a:p>
        </p:txBody>
      </p:sp>
      <p:sp>
        <p:nvSpPr>
          <p:cNvPr id="3" name="Content Placeholder 2">
            <a:extLst>
              <a:ext uri="{FF2B5EF4-FFF2-40B4-BE49-F238E27FC236}">
                <a16:creationId xmlns:a16="http://schemas.microsoft.com/office/drawing/2014/main" id="{E3CE2633-C766-7C37-0528-F4E9B88C0F16}"/>
              </a:ext>
            </a:extLst>
          </p:cNvPr>
          <p:cNvSpPr>
            <a:spLocks noGrp="1"/>
          </p:cNvSpPr>
          <p:nvPr>
            <p:ph idx="1"/>
          </p:nvPr>
        </p:nvSpPr>
        <p:spPr>
          <a:xfrm>
            <a:off x="1070264" y="5107564"/>
            <a:ext cx="10401299" cy="1147763"/>
          </a:xfrm>
        </p:spPr>
        <p:txBody>
          <a:bodyPr>
            <a:normAutofit fontScale="70000" lnSpcReduction="20000"/>
          </a:bodyPr>
          <a:lstStyle/>
          <a:p>
            <a:pPr marL="0" indent="0">
              <a:buNone/>
            </a:pPr>
            <a:r>
              <a:rPr lang="en-IN" dirty="0"/>
              <a:t>An increasing trend is observed with F1 penalty value w.r.t Nc since, as the no. of charging stations increases, the no. of chargers to be placed in a station decreases and hence the penalty value increases. The </a:t>
            </a:r>
            <a:r>
              <a:rPr lang="en-IN" dirty="0" err="1"/>
              <a:t>no.of</a:t>
            </a:r>
            <a:r>
              <a:rPr lang="en-IN" dirty="0"/>
              <a:t> chargers decreases, since the demand faced by each charging station decreases. Hence, the </a:t>
            </a:r>
            <a:r>
              <a:rPr lang="en-IN" dirty="0" err="1"/>
              <a:t>no.of</a:t>
            </a:r>
            <a:r>
              <a:rPr lang="en-IN" dirty="0"/>
              <a:t> chargers need not lie in the correct/non-penalty range.</a:t>
            </a:r>
          </a:p>
        </p:txBody>
      </p:sp>
      <p:pic>
        <p:nvPicPr>
          <p:cNvPr id="5" name="Picture 4">
            <a:extLst>
              <a:ext uri="{FF2B5EF4-FFF2-40B4-BE49-F238E27FC236}">
                <a16:creationId xmlns:a16="http://schemas.microsoft.com/office/drawing/2014/main" id="{606B3DAB-66BC-DC8D-3AB3-3FE26857AC35}"/>
              </a:ext>
            </a:extLst>
          </p:cNvPr>
          <p:cNvPicPr>
            <a:picLocks noChangeAspect="1"/>
          </p:cNvPicPr>
          <p:nvPr/>
        </p:nvPicPr>
        <p:blipFill>
          <a:blip r:embed="rId2"/>
          <a:stretch>
            <a:fillRect/>
          </a:stretch>
        </p:blipFill>
        <p:spPr>
          <a:xfrm>
            <a:off x="266700" y="602673"/>
            <a:ext cx="11658600" cy="4371975"/>
          </a:xfrm>
          <a:prstGeom prst="rect">
            <a:avLst/>
          </a:prstGeom>
        </p:spPr>
      </p:pic>
    </p:spTree>
    <p:extLst>
      <p:ext uri="{BB962C8B-B14F-4D97-AF65-F5344CB8AC3E}">
        <p14:creationId xmlns:p14="http://schemas.microsoft.com/office/powerpoint/2010/main" val="316435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86006-50CC-9EF0-AD71-0E71A22E5317}"/>
              </a:ext>
            </a:extLst>
          </p:cNvPr>
          <p:cNvSpPr>
            <a:spLocks noGrp="1"/>
          </p:cNvSpPr>
          <p:nvPr>
            <p:ph type="title"/>
          </p:nvPr>
        </p:nvSpPr>
        <p:spPr>
          <a:xfrm>
            <a:off x="0" y="0"/>
            <a:ext cx="12192000" cy="519543"/>
          </a:xfrm>
        </p:spPr>
        <p:txBody>
          <a:bodyPr>
            <a:normAutofit/>
          </a:bodyPr>
          <a:lstStyle/>
          <a:p>
            <a:pPr algn="ctr"/>
            <a:r>
              <a:rPr lang="en-IN" sz="3000" dirty="0"/>
              <a:t>Comparison b/w GA and PSO, F2 Penalty Value</a:t>
            </a:r>
          </a:p>
        </p:txBody>
      </p:sp>
      <p:sp>
        <p:nvSpPr>
          <p:cNvPr id="3" name="Content Placeholder 2">
            <a:extLst>
              <a:ext uri="{FF2B5EF4-FFF2-40B4-BE49-F238E27FC236}">
                <a16:creationId xmlns:a16="http://schemas.microsoft.com/office/drawing/2014/main" id="{E3CE2633-C766-7C37-0528-F4E9B88C0F16}"/>
              </a:ext>
            </a:extLst>
          </p:cNvPr>
          <p:cNvSpPr>
            <a:spLocks noGrp="1"/>
          </p:cNvSpPr>
          <p:nvPr>
            <p:ph idx="1"/>
          </p:nvPr>
        </p:nvSpPr>
        <p:spPr>
          <a:xfrm>
            <a:off x="1070264" y="5107564"/>
            <a:ext cx="10401299" cy="1147763"/>
          </a:xfrm>
        </p:spPr>
        <p:txBody>
          <a:bodyPr>
            <a:normAutofit fontScale="85000" lnSpcReduction="20000"/>
          </a:bodyPr>
          <a:lstStyle/>
          <a:p>
            <a:pPr marL="0" indent="0">
              <a:buNone/>
            </a:pPr>
            <a:r>
              <a:rPr lang="en-IN" dirty="0"/>
              <a:t>A decreasing trend is observed for F2 penalty value w.r.t Nc, since as the no. of charging stations increases, the distance b/w demand point and the assigned charging station decreases, and hence the distance should be well below the max-distance threshold.</a:t>
            </a:r>
          </a:p>
        </p:txBody>
      </p:sp>
      <p:pic>
        <p:nvPicPr>
          <p:cNvPr id="6" name="Picture 5">
            <a:extLst>
              <a:ext uri="{FF2B5EF4-FFF2-40B4-BE49-F238E27FC236}">
                <a16:creationId xmlns:a16="http://schemas.microsoft.com/office/drawing/2014/main" id="{F092ABB2-1569-2FD4-0D9F-D42941B52C7F}"/>
              </a:ext>
            </a:extLst>
          </p:cNvPr>
          <p:cNvPicPr>
            <a:picLocks noChangeAspect="1"/>
          </p:cNvPicPr>
          <p:nvPr/>
        </p:nvPicPr>
        <p:blipFill>
          <a:blip r:embed="rId2"/>
          <a:stretch>
            <a:fillRect/>
          </a:stretch>
        </p:blipFill>
        <p:spPr>
          <a:xfrm>
            <a:off x="66675" y="602673"/>
            <a:ext cx="12058650" cy="4191000"/>
          </a:xfrm>
          <a:prstGeom prst="rect">
            <a:avLst/>
          </a:prstGeom>
        </p:spPr>
      </p:pic>
    </p:spTree>
    <p:extLst>
      <p:ext uri="{BB962C8B-B14F-4D97-AF65-F5344CB8AC3E}">
        <p14:creationId xmlns:p14="http://schemas.microsoft.com/office/powerpoint/2010/main" val="2071570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C488D-DD27-2F4C-05A9-347389360564}"/>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4928FACE-C33E-3B62-8032-32F18EF4A2E3}"/>
              </a:ext>
            </a:extLst>
          </p:cNvPr>
          <p:cNvPicPr>
            <a:picLocks noGrp="1" noChangeAspect="1"/>
          </p:cNvPicPr>
          <p:nvPr>
            <p:ph idx="1"/>
          </p:nvPr>
        </p:nvPicPr>
        <p:blipFill>
          <a:blip r:embed="rId2"/>
          <a:stretch>
            <a:fillRect/>
          </a:stretch>
        </p:blipFill>
        <p:spPr>
          <a:xfrm>
            <a:off x="0" y="112895"/>
            <a:ext cx="6212370" cy="4552315"/>
          </a:xfrm>
        </p:spPr>
      </p:pic>
      <p:pic>
        <p:nvPicPr>
          <p:cNvPr id="7" name="Picture 6">
            <a:extLst>
              <a:ext uri="{FF2B5EF4-FFF2-40B4-BE49-F238E27FC236}">
                <a16:creationId xmlns:a16="http://schemas.microsoft.com/office/drawing/2014/main" id="{58CE1B86-AC84-28C2-63B4-2C314D4A7455}"/>
              </a:ext>
            </a:extLst>
          </p:cNvPr>
          <p:cNvPicPr>
            <a:picLocks noChangeAspect="1"/>
          </p:cNvPicPr>
          <p:nvPr/>
        </p:nvPicPr>
        <p:blipFill>
          <a:blip r:embed="rId3"/>
          <a:stretch>
            <a:fillRect/>
          </a:stretch>
        </p:blipFill>
        <p:spPr>
          <a:xfrm>
            <a:off x="6012682" y="103331"/>
            <a:ext cx="6212370" cy="4445331"/>
          </a:xfrm>
          <a:prstGeom prst="rect">
            <a:avLst/>
          </a:prstGeom>
        </p:spPr>
      </p:pic>
      <p:sp>
        <p:nvSpPr>
          <p:cNvPr id="8" name="Rectangle 7">
            <a:extLst>
              <a:ext uri="{FF2B5EF4-FFF2-40B4-BE49-F238E27FC236}">
                <a16:creationId xmlns:a16="http://schemas.microsoft.com/office/drawing/2014/main" id="{1F67F799-881D-8ED6-2C44-22F8B1E6A70F}"/>
              </a:ext>
            </a:extLst>
          </p:cNvPr>
          <p:cNvSpPr/>
          <p:nvPr/>
        </p:nvSpPr>
        <p:spPr>
          <a:xfrm>
            <a:off x="1778000" y="5059680"/>
            <a:ext cx="8798560" cy="167703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dirty="0"/>
              <a:t>The above plots show that as the no. of charging stations increases, the </a:t>
            </a:r>
            <a:r>
              <a:rPr lang="en-IN" dirty="0" err="1"/>
              <a:t>avg</a:t>
            </a:r>
            <a:r>
              <a:rPr lang="en-IN" dirty="0"/>
              <a:t> demand serviced by that charging station as well as the </a:t>
            </a:r>
            <a:r>
              <a:rPr lang="en-IN" dirty="0" err="1"/>
              <a:t>avg</a:t>
            </a:r>
            <a:r>
              <a:rPr lang="en-IN" dirty="0"/>
              <a:t> no. of chargers placed in that charging station decreases.</a:t>
            </a:r>
          </a:p>
          <a:p>
            <a:pPr algn="ctr"/>
            <a:r>
              <a:rPr lang="en-IN" dirty="0"/>
              <a:t>This is due to the fact that the demand gets more evenly distributed as charging stations increases. Therefore lesser stress is placed on fewer charging stations(when Nc is less)</a:t>
            </a:r>
          </a:p>
        </p:txBody>
      </p:sp>
    </p:spTree>
    <p:extLst>
      <p:ext uri="{BB962C8B-B14F-4D97-AF65-F5344CB8AC3E}">
        <p14:creationId xmlns:p14="http://schemas.microsoft.com/office/powerpoint/2010/main" val="4153913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86006-50CC-9EF0-AD71-0E71A22E5317}"/>
              </a:ext>
            </a:extLst>
          </p:cNvPr>
          <p:cNvSpPr>
            <a:spLocks noGrp="1"/>
          </p:cNvSpPr>
          <p:nvPr>
            <p:ph type="title"/>
          </p:nvPr>
        </p:nvSpPr>
        <p:spPr>
          <a:xfrm>
            <a:off x="0" y="179135"/>
            <a:ext cx="12192000" cy="519543"/>
          </a:xfrm>
        </p:spPr>
        <p:txBody>
          <a:bodyPr>
            <a:normAutofit/>
          </a:bodyPr>
          <a:lstStyle/>
          <a:p>
            <a:pPr algn="ctr"/>
            <a:r>
              <a:rPr lang="en-IN" sz="3000" dirty="0"/>
              <a:t>Comparison b/w GA and PSO, Generation Found</a:t>
            </a:r>
          </a:p>
        </p:txBody>
      </p:sp>
      <p:sp>
        <p:nvSpPr>
          <p:cNvPr id="3" name="Content Placeholder 2">
            <a:extLst>
              <a:ext uri="{FF2B5EF4-FFF2-40B4-BE49-F238E27FC236}">
                <a16:creationId xmlns:a16="http://schemas.microsoft.com/office/drawing/2014/main" id="{E3CE2633-C766-7C37-0528-F4E9B88C0F16}"/>
              </a:ext>
            </a:extLst>
          </p:cNvPr>
          <p:cNvSpPr>
            <a:spLocks noGrp="1"/>
          </p:cNvSpPr>
          <p:nvPr>
            <p:ph idx="1"/>
          </p:nvPr>
        </p:nvSpPr>
        <p:spPr>
          <a:xfrm>
            <a:off x="1049482" y="5356945"/>
            <a:ext cx="10401299" cy="1147763"/>
          </a:xfrm>
        </p:spPr>
        <p:txBody>
          <a:bodyPr>
            <a:normAutofit lnSpcReduction="10000"/>
          </a:bodyPr>
          <a:lstStyle/>
          <a:p>
            <a:pPr marL="0" indent="0">
              <a:buNone/>
            </a:pPr>
            <a:r>
              <a:rPr lang="en-IN" dirty="0"/>
              <a:t>No specific trend is observed, however we observe that, that the optimal value need not occur at the 100</a:t>
            </a:r>
            <a:r>
              <a:rPr lang="en-IN" baseline="30000" dirty="0"/>
              <a:t>th</a:t>
            </a:r>
            <a:r>
              <a:rPr lang="en-IN" dirty="0"/>
              <a:t> iteration, and can occur before that itself.</a:t>
            </a:r>
          </a:p>
        </p:txBody>
      </p:sp>
      <p:pic>
        <p:nvPicPr>
          <p:cNvPr id="5" name="Picture 4">
            <a:extLst>
              <a:ext uri="{FF2B5EF4-FFF2-40B4-BE49-F238E27FC236}">
                <a16:creationId xmlns:a16="http://schemas.microsoft.com/office/drawing/2014/main" id="{E653762B-F5BB-6ACF-D5AE-7673A3A15A23}"/>
              </a:ext>
            </a:extLst>
          </p:cNvPr>
          <p:cNvPicPr>
            <a:picLocks noChangeAspect="1"/>
          </p:cNvPicPr>
          <p:nvPr/>
        </p:nvPicPr>
        <p:blipFill>
          <a:blip r:embed="rId2"/>
          <a:stretch>
            <a:fillRect/>
          </a:stretch>
        </p:blipFill>
        <p:spPr>
          <a:xfrm>
            <a:off x="242887" y="732341"/>
            <a:ext cx="11706225" cy="4162425"/>
          </a:xfrm>
          <a:prstGeom prst="rect">
            <a:avLst/>
          </a:prstGeom>
        </p:spPr>
      </p:pic>
    </p:spTree>
    <p:extLst>
      <p:ext uri="{BB962C8B-B14F-4D97-AF65-F5344CB8AC3E}">
        <p14:creationId xmlns:p14="http://schemas.microsoft.com/office/powerpoint/2010/main" val="1278010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CD61D-CEA8-F0AC-4689-283A34B7A689}"/>
              </a:ext>
            </a:extLst>
          </p:cNvPr>
          <p:cNvSpPr>
            <a:spLocks noGrp="1"/>
          </p:cNvSpPr>
          <p:nvPr>
            <p:ph type="title"/>
          </p:nvPr>
        </p:nvSpPr>
        <p:spPr/>
        <p:txBody>
          <a:bodyPr/>
          <a:lstStyle/>
          <a:p>
            <a:r>
              <a:rPr lang="en-US" dirty="0"/>
              <a:t>Sample Comparison b/w GA and PSO Voronoi Region for Nc=30 </a:t>
            </a:r>
            <a:endParaRPr lang="en-IN" dirty="0"/>
          </a:p>
        </p:txBody>
      </p:sp>
      <p:sp>
        <p:nvSpPr>
          <p:cNvPr id="3" name="Content Placeholder 2">
            <a:extLst>
              <a:ext uri="{FF2B5EF4-FFF2-40B4-BE49-F238E27FC236}">
                <a16:creationId xmlns:a16="http://schemas.microsoft.com/office/drawing/2014/main" id="{DD66D5E9-6ED9-77CD-CDBB-6F76BDADB3B9}"/>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B4F331A5-DBAF-0F35-3449-C7D02C81AF2F}"/>
              </a:ext>
            </a:extLst>
          </p:cNvPr>
          <p:cNvPicPr>
            <a:picLocks noChangeAspect="1"/>
          </p:cNvPicPr>
          <p:nvPr/>
        </p:nvPicPr>
        <p:blipFill>
          <a:blip r:embed="rId2"/>
          <a:stretch>
            <a:fillRect/>
          </a:stretch>
        </p:blipFill>
        <p:spPr>
          <a:xfrm>
            <a:off x="838200" y="1825625"/>
            <a:ext cx="5257800" cy="4211493"/>
          </a:xfrm>
          <a:prstGeom prst="rect">
            <a:avLst/>
          </a:prstGeom>
        </p:spPr>
      </p:pic>
      <p:pic>
        <p:nvPicPr>
          <p:cNvPr id="9" name="Picture 8">
            <a:extLst>
              <a:ext uri="{FF2B5EF4-FFF2-40B4-BE49-F238E27FC236}">
                <a16:creationId xmlns:a16="http://schemas.microsoft.com/office/drawing/2014/main" id="{497F43C6-B7FC-0481-AE1B-B5E74F731B9C}"/>
              </a:ext>
            </a:extLst>
          </p:cNvPr>
          <p:cNvPicPr>
            <a:picLocks noChangeAspect="1"/>
          </p:cNvPicPr>
          <p:nvPr/>
        </p:nvPicPr>
        <p:blipFill>
          <a:blip r:embed="rId3"/>
          <a:stretch>
            <a:fillRect/>
          </a:stretch>
        </p:blipFill>
        <p:spPr>
          <a:xfrm>
            <a:off x="6171301" y="1755702"/>
            <a:ext cx="5182499" cy="4351338"/>
          </a:xfrm>
          <a:prstGeom prst="rect">
            <a:avLst/>
          </a:prstGeom>
        </p:spPr>
      </p:pic>
    </p:spTree>
    <p:extLst>
      <p:ext uri="{BB962C8B-B14F-4D97-AF65-F5344CB8AC3E}">
        <p14:creationId xmlns:p14="http://schemas.microsoft.com/office/powerpoint/2010/main" val="2774705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109C2-2084-4273-B06B-FD12BDBADA31}"/>
              </a:ext>
            </a:extLst>
          </p:cNvPr>
          <p:cNvSpPr>
            <a:spLocks noGrp="1"/>
          </p:cNvSpPr>
          <p:nvPr>
            <p:ph type="title"/>
          </p:nvPr>
        </p:nvSpPr>
        <p:spPr>
          <a:xfrm>
            <a:off x="150471" y="330400"/>
            <a:ext cx="10515600" cy="1325563"/>
          </a:xfrm>
        </p:spPr>
        <p:txBody>
          <a:bodyPr/>
          <a:lstStyle/>
          <a:p>
            <a:r>
              <a:rPr lang="en-US" dirty="0"/>
              <a:t>Final Results Table- GA</a:t>
            </a:r>
            <a:endParaRPr lang="en-IN" dirty="0"/>
          </a:p>
        </p:txBody>
      </p:sp>
      <p:graphicFrame>
        <p:nvGraphicFramePr>
          <p:cNvPr id="9" name="Table 9">
            <a:extLst>
              <a:ext uri="{FF2B5EF4-FFF2-40B4-BE49-F238E27FC236}">
                <a16:creationId xmlns:a16="http://schemas.microsoft.com/office/drawing/2014/main" id="{BD7BDECE-F348-A323-25F0-29BC7A4688F7}"/>
              </a:ext>
            </a:extLst>
          </p:cNvPr>
          <p:cNvGraphicFramePr>
            <a:graphicFrameLocks noGrp="1"/>
          </p:cNvGraphicFramePr>
          <p:nvPr>
            <p:ph idx="1"/>
            <p:extLst>
              <p:ext uri="{D42A27DB-BD31-4B8C-83A1-F6EECF244321}">
                <p14:modId xmlns:p14="http://schemas.microsoft.com/office/powerpoint/2010/main" val="2909892171"/>
              </p:ext>
            </p:extLst>
          </p:nvPr>
        </p:nvGraphicFramePr>
        <p:xfrm>
          <a:off x="478172" y="1426128"/>
          <a:ext cx="9789953" cy="5256150"/>
        </p:xfrm>
        <a:graphic>
          <a:graphicData uri="http://schemas.openxmlformats.org/drawingml/2006/table">
            <a:tbl>
              <a:tblPr firstRow="1" bandRow="1">
                <a:tableStyleId>{00A15C55-8517-42AA-B614-E9B94910E393}</a:tableStyleId>
              </a:tblPr>
              <a:tblGrid>
                <a:gridCol w="1225230">
                  <a:extLst>
                    <a:ext uri="{9D8B030D-6E8A-4147-A177-3AD203B41FA5}">
                      <a16:colId xmlns:a16="http://schemas.microsoft.com/office/drawing/2014/main" val="2841143264"/>
                    </a:ext>
                  </a:extLst>
                </a:gridCol>
                <a:gridCol w="1225230">
                  <a:extLst>
                    <a:ext uri="{9D8B030D-6E8A-4147-A177-3AD203B41FA5}">
                      <a16:colId xmlns:a16="http://schemas.microsoft.com/office/drawing/2014/main" val="2124590328"/>
                    </a:ext>
                  </a:extLst>
                </a:gridCol>
                <a:gridCol w="1225230">
                  <a:extLst>
                    <a:ext uri="{9D8B030D-6E8A-4147-A177-3AD203B41FA5}">
                      <a16:colId xmlns:a16="http://schemas.microsoft.com/office/drawing/2014/main" val="3980051117"/>
                    </a:ext>
                  </a:extLst>
                </a:gridCol>
                <a:gridCol w="1225230">
                  <a:extLst>
                    <a:ext uri="{9D8B030D-6E8A-4147-A177-3AD203B41FA5}">
                      <a16:colId xmlns:a16="http://schemas.microsoft.com/office/drawing/2014/main" val="608506417"/>
                    </a:ext>
                  </a:extLst>
                </a:gridCol>
                <a:gridCol w="1225230">
                  <a:extLst>
                    <a:ext uri="{9D8B030D-6E8A-4147-A177-3AD203B41FA5}">
                      <a16:colId xmlns:a16="http://schemas.microsoft.com/office/drawing/2014/main" val="78186432"/>
                    </a:ext>
                  </a:extLst>
                </a:gridCol>
                <a:gridCol w="1225230">
                  <a:extLst>
                    <a:ext uri="{9D8B030D-6E8A-4147-A177-3AD203B41FA5}">
                      <a16:colId xmlns:a16="http://schemas.microsoft.com/office/drawing/2014/main" val="4054697555"/>
                    </a:ext>
                  </a:extLst>
                </a:gridCol>
                <a:gridCol w="1225230">
                  <a:extLst>
                    <a:ext uri="{9D8B030D-6E8A-4147-A177-3AD203B41FA5}">
                      <a16:colId xmlns:a16="http://schemas.microsoft.com/office/drawing/2014/main" val="1006705903"/>
                    </a:ext>
                  </a:extLst>
                </a:gridCol>
                <a:gridCol w="1213343">
                  <a:extLst>
                    <a:ext uri="{9D8B030D-6E8A-4147-A177-3AD203B41FA5}">
                      <a16:colId xmlns:a16="http://schemas.microsoft.com/office/drawing/2014/main" val="2567885852"/>
                    </a:ext>
                  </a:extLst>
                </a:gridCol>
              </a:tblGrid>
              <a:tr h="525615">
                <a:tc>
                  <a:txBody>
                    <a:bodyPr/>
                    <a:lstStyle/>
                    <a:p>
                      <a:pPr algn="r">
                        <a:lnSpc>
                          <a:spcPct val="107000"/>
                        </a:lnSpc>
                        <a:spcAft>
                          <a:spcPts val="800"/>
                        </a:spcAft>
                      </a:pPr>
                      <a:r>
                        <a:rPr lang="en-IN" sz="1200" b="0" dirty="0">
                          <a:solidFill>
                            <a:schemeClr val="tx1"/>
                          </a:solidFill>
                          <a:effectLst/>
                        </a:rPr>
                        <a:t>Nc</a:t>
                      </a:r>
                      <a:endParaRPr lang="en-IN"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F1 Objective Value</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F2 Objective Value</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Overall Objective Value</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F1 Penalty</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F2 Penalty</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Time Reqd</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Generation -Optimal Found</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57317341"/>
                  </a:ext>
                </a:extLst>
              </a:tr>
              <a:tr h="525615">
                <a:tc>
                  <a:txBody>
                    <a:bodyPr/>
                    <a:lstStyle/>
                    <a:p>
                      <a:pPr algn="r">
                        <a:lnSpc>
                          <a:spcPct val="107000"/>
                        </a:lnSpc>
                        <a:spcAft>
                          <a:spcPts val="800"/>
                        </a:spcAft>
                      </a:pPr>
                      <a:r>
                        <a:rPr lang="en-IN" sz="1200" b="0">
                          <a:solidFill>
                            <a:schemeClr val="tx1"/>
                          </a:solidFill>
                          <a:effectLst/>
                        </a:rPr>
                        <a:t>30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505362000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108311600.00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613673600.00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20200000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886080.5039</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dirty="0">
                          <a:solidFill>
                            <a:schemeClr val="tx1"/>
                          </a:solidFill>
                          <a:effectLst/>
                        </a:rPr>
                        <a:t>9139.695562</a:t>
                      </a:r>
                      <a:endParaRPr lang="en-IN"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100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9511575"/>
                  </a:ext>
                </a:extLst>
              </a:tr>
              <a:tr h="525615">
                <a:tc>
                  <a:txBody>
                    <a:bodyPr/>
                    <a:lstStyle/>
                    <a:p>
                      <a:pPr algn="r">
                        <a:lnSpc>
                          <a:spcPct val="107000"/>
                        </a:lnSpc>
                        <a:spcAft>
                          <a:spcPts val="800"/>
                        </a:spcAft>
                      </a:pPr>
                      <a:r>
                        <a:rPr lang="en-IN" sz="1200" b="0">
                          <a:solidFill>
                            <a:schemeClr val="tx1"/>
                          </a:solidFill>
                          <a:effectLst/>
                        </a:rPr>
                        <a:t>40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430749500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80899950.00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511649400.00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9700000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649950.8123</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9418.335084</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98</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3432346"/>
                  </a:ext>
                </a:extLst>
              </a:tr>
              <a:tr h="525615">
                <a:tc>
                  <a:txBody>
                    <a:bodyPr/>
                    <a:lstStyle/>
                    <a:p>
                      <a:pPr algn="r">
                        <a:lnSpc>
                          <a:spcPct val="107000"/>
                        </a:lnSpc>
                        <a:spcAft>
                          <a:spcPts val="800"/>
                        </a:spcAft>
                      </a:pPr>
                      <a:r>
                        <a:rPr lang="en-IN" sz="1200" b="0">
                          <a:solidFill>
                            <a:schemeClr val="tx1"/>
                          </a:solidFill>
                          <a:effectLst/>
                        </a:rPr>
                        <a:t>50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dirty="0">
                          <a:solidFill>
                            <a:schemeClr val="tx1"/>
                          </a:solidFill>
                          <a:effectLst/>
                        </a:rPr>
                        <a:t>382981500</a:t>
                      </a:r>
                      <a:endParaRPr lang="en-IN"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73041420.00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456022900.00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3700000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dirty="0">
                          <a:solidFill>
                            <a:schemeClr val="tx1"/>
                          </a:solidFill>
                          <a:effectLst/>
                        </a:rPr>
                        <a:t>582356.1404</a:t>
                      </a:r>
                      <a:endParaRPr lang="en-IN"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dirty="0">
                          <a:solidFill>
                            <a:schemeClr val="tx1"/>
                          </a:solidFill>
                          <a:effectLst/>
                        </a:rPr>
                        <a:t>10638.94923</a:t>
                      </a:r>
                      <a:endParaRPr lang="en-IN"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44</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81156205"/>
                  </a:ext>
                </a:extLst>
              </a:tr>
              <a:tr h="525615">
                <a:tc>
                  <a:txBody>
                    <a:bodyPr/>
                    <a:lstStyle/>
                    <a:p>
                      <a:pPr algn="r">
                        <a:lnSpc>
                          <a:spcPct val="107000"/>
                        </a:lnSpc>
                        <a:spcAft>
                          <a:spcPts val="800"/>
                        </a:spcAft>
                      </a:pPr>
                      <a:r>
                        <a:rPr lang="en-IN" sz="1200" b="0">
                          <a:solidFill>
                            <a:schemeClr val="tx1"/>
                          </a:solidFill>
                          <a:effectLst/>
                        </a:rPr>
                        <a:t>60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382893500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50890010.00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433783500.00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7200000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392040.3119</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11343.75235</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83</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6022271"/>
                  </a:ext>
                </a:extLst>
              </a:tr>
              <a:tr h="525615">
                <a:tc>
                  <a:txBody>
                    <a:bodyPr/>
                    <a:lstStyle/>
                    <a:p>
                      <a:pPr algn="r">
                        <a:lnSpc>
                          <a:spcPct val="107000"/>
                        </a:lnSpc>
                        <a:spcAft>
                          <a:spcPts val="800"/>
                        </a:spcAft>
                      </a:pPr>
                      <a:r>
                        <a:rPr lang="en-IN" sz="1200" b="0">
                          <a:solidFill>
                            <a:schemeClr val="tx1"/>
                          </a:solidFill>
                          <a:effectLst/>
                        </a:rPr>
                        <a:t>70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373331500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dirty="0">
                          <a:solidFill>
                            <a:schemeClr val="tx1"/>
                          </a:solidFill>
                          <a:effectLst/>
                        </a:rPr>
                        <a:t>41323730.00</a:t>
                      </a:r>
                      <a:endParaRPr lang="en-IN"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414655200.00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9000000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310819.6625</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6036.638057</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90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2700667"/>
                  </a:ext>
                </a:extLst>
              </a:tr>
              <a:tr h="525615">
                <a:tc>
                  <a:txBody>
                    <a:bodyPr/>
                    <a:lstStyle/>
                    <a:p>
                      <a:pPr algn="r">
                        <a:lnSpc>
                          <a:spcPct val="107000"/>
                        </a:lnSpc>
                        <a:spcAft>
                          <a:spcPts val="800"/>
                        </a:spcAft>
                      </a:pPr>
                      <a:r>
                        <a:rPr lang="en-IN" sz="1200" b="0">
                          <a:solidFill>
                            <a:schemeClr val="tx1"/>
                          </a:solidFill>
                          <a:effectLst/>
                        </a:rPr>
                        <a:t>80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384432500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38801590.00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423234100.00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15800000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289706.7234</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6545.670928</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81</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378132"/>
                  </a:ext>
                </a:extLst>
              </a:tr>
              <a:tr h="525615">
                <a:tc>
                  <a:txBody>
                    <a:bodyPr/>
                    <a:lstStyle/>
                    <a:p>
                      <a:pPr algn="r">
                        <a:lnSpc>
                          <a:spcPct val="107000"/>
                        </a:lnSpc>
                        <a:spcAft>
                          <a:spcPts val="800"/>
                        </a:spcAft>
                      </a:pPr>
                      <a:r>
                        <a:rPr lang="en-IN" sz="1200" b="0">
                          <a:solidFill>
                            <a:schemeClr val="tx1"/>
                          </a:solidFill>
                          <a:effectLst/>
                        </a:rPr>
                        <a:t>90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397815250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37762950.00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435578200.00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22300000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282157.374</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17098.7149</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84</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8362689"/>
                  </a:ext>
                </a:extLst>
              </a:tr>
              <a:tr h="525615">
                <a:tc>
                  <a:txBody>
                    <a:bodyPr/>
                    <a:lstStyle/>
                    <a:p>
                      <a:pPr algn="r">
                        <a:lnSpc>
                          <a:spcPct val="107000"/>
                        </a:lnSpc>
                        <a:spcAft>
                          <a:spcPts val="800"/>
                        </a:spcAft>
                      </a:pPr>
                      <a:r>
                        <a:rPr lang="en-IN" sz="1200" b="0">
                          <a:solidFill>
                            <a:schemeClr val="tx1"/>
                          </a:solidFill>
                          <a:effectLst/>
                        </a:rPr>
                        <a:t>100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413410250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30366640.00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443776900.00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29500000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218763.5176</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17838.21342</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78</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0070714"/>
                  </a:ext>
                </a:extLst>
              </a:tr>
              <a:tr h="525615">
                <a:tc>
                  <a:txBody>
                    <a:bodyPr/>
                    <a:lstStyle/>
                    <a:p>
                      <a:pPr algn="r">
                        <a:lnSpc>
                          <a:spcPct val="107000"/>
                        </a:lnSpc>
                        <a:spcAft>
                          <a:spcPts val="800"/>
                        </a:spcAft>
                      </a:pPr>
                      <a:r>
                        <a:rPr lang="en-IN" sz="1200" b="0" dirty="0">
                          <a:solidFill>
                            <a:schemeClr val="tx1"/>
                          </a:solidFill>
                          <a:effectLst/>
                        </a:rPr>
                        <a:t>200</a:t>
                      </a:r>
                      <a:endParaRPr lang="en-IN"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683774750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10753990.00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694528700.00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129400000</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a:solidFill>
                            <a:schemeClr val="tx1"/>
                          </a:solidFill>
                          <a:effectLst/>
                        </a:rPr>
                        <a:t>56339.80836</a:t>
                      </a:r>
                      <a:endParaRPr lang="en-IN"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dirty="0">
                          <a:solidFill>
                            <a:schemeClr val="tx1"/>
                          </a:solidFill>
                          <a:effectLst/>
                        </a:rPr>
                        <a:t>13040.7541</a:t>
                      </a:r>
                      <a:endParaRPr lang="en-IN"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200" b="0" dirty="0">
                          <a:solidFill>
                            <a:schemeClr val="tx1"/>
                          </a:solidFill>
                          <a:effectLst/>
                        </a:rPr>
                        <a:t>43</a:t>
                      </a:r>
                      <a:endParaRPr lang="en-IN"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2626033"/>
                  </a:ext>
                </a:extLst>
              </a:tr>
            </a:tbl>
          </a:graphicData>
        </a:graphic>
      </p:graphicFrame>
    </p:spTree>
    <p:extLst>
      <p:ext uri="{BB962C8B-B14F-4D97-AF65-F5344CB8AC3E}">
        <p14:creationId xmlns:p14="http://schemas.microsoft.com/office/powerpoint/2010/main" val="1867755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109C2-2084-4273-B06B-FD12BDBADA31}"/>
              </a:ext>
            </a:extLst>
          </p:cNvPr>
          <p:cNvSpPr>
            <a:spLocks noGrp="1"/>
          </p:cNvSpPr>
          <p:nvPr>
            <p:ph type="title"/>
          </p:nvPr>
        </p:nvSpPr>
        <p:spPr>
          <a:xfrm>
            <a:off x="150471" y="330400"/>
            <a:ext cx="10515600" cy="1325563"/>
          </a:xfrm>
        </p:spPr>
        <p:txBody>
          <a:bodyPr/>
          <a:lstStyle/>
          <a:p>
            <a:r>
              <a:rPr lang="en-US" dirty="0"/>
              <a:t>Final Results Table- PSO</a:t>
            </a:r>
            <a:endParaRPr lang="en-IN" dirty="0"/>
          </a:p>
        </p:txBody>
      </p:sp>
      <p:pic>
        <p:nvPicPr>
          <p:cNvPr id="11" name="Picture 10">
            <a:extLst>
              <a:ext uri="{FF2B5EF4-FFF2-40B4-BE49-F238E27FC236}">
                <a16:creationId xmlns:a16="http://schemas.microsoft.com/office/drawing/2014/main" id="{6352B4E2-20CC-D499-8087-B65BCBE48E91}"/>
              </a:ext>
            </a:extLst>
          </p:cNvPr>
          <p:cNvPicPr>
            <a:picLocks noChangeAspect="1"/>
          </p:cNvPicPr>
          <p:nvPr/>
        </p:nvPicPr>
        <p:blipFill rotWithShape="1">
          <a:blip r:embed="rId2"/>
          <a:srcRect r="22661"/>
          <a:stretch/>
        </p:blipFill>
        <p:spPr>
          <a:xfrm>
            <a:off x="291296" y="1655963"/>
            <a:ext cx="9087596" cy="4521678"/>
          </a:xfrm>
          <a:prstGeom prst="rect">
            <a:avLst/>
          </a:prstGeom>
        </p:spPr>
      </p:pic>
    </p:spTree>
    <p:extLst>
      <p:ext uri="{BB962C8B-B14F-4D97-AF65-F5344CB8AC3E}">
        <p14:creationId xmlns:p14="http://schemas.microsoft.com/office/powerpoint/2010/main" val="89676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BD5CB-8547-E879-FFAF-E32FD9CBB531}"/>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8E414F15-F0FC-7A05-5231-43613B2A384C}"/>
              </a:ext>
            </a:extLst>
          </p:cNvPr>
          <p:cNvSpPr>
            <a:spLocks noGrp="1"/>
          </p:cNvSpPr>
          <p:nvPr>
            <p:ph idx="1"/>
          </p:nvPr>
        </p:nvSpPr>
        <p:spPr/>
        <p:txBody>
          <a:bodyPr/>
          <a:lstStyle/>
          <a:p>
            <a:r>
              <a:rPr lang="en-IN" dirty="0"/>
              <a:t>Two main results were obtained in this project:</a:t>
            </a:r>
          </a:p>
          <a:p>
            <a:pPr marL="0" indent="0">
              <a:buNone/>
            </a:pPr>
            <a:endParaRPr lang="en-IN" dirty="0"/>
          </a:p>
          <a:p>
            <a:pPr marL="971550" lvl="1" indent="-514350">
              <a:buFont typeface="+mj-lt"/>
              <a:buAutoNum type="arabicPeriod"/>
            </a:pPr>
            <a:r>
              <a:rPr lang="en-IN" dirty="0"/>
              <a:t>For the given demand configuration , optimal value of N</a:t>
            </a:r>
            <a:r>
              <a:rPr lang="en-IN" baseline="-25000" dirty="0"/>
              <a:t>c</a:t>
            </a:r>
            <a:r>
              <a:rPr lang="en-IN" dirty="0"/>
              <a:t> was found which was 70 in this case</a:t>
            </a:r>
          </a:p>
          <a:p>
            <a:pPr marL="971550" lvl="1" indent="-514350">
              <a:buFont typeface="+mj-lt"/>
              <a:buAutoNum type="arabicPeriod"/>
            </a:pPr>
            <a:r>
              <a:rPr lang="en-IN" dirty="0"/>
              <a:t>For this value of N</a:t>
            </a:r>
            <a:r>
              <a:rPr lang="en-IN" baseline="-25000" dirty="0"/>
              <a:t>c</a:t>
            </a:r>
            <a:r>
              <a:rPr lang="en-IN" dirty="0"/>
              <a:t> , the optimal configuration of co-ordinates was found for the placement of charging stations </a:t>
            </a:r>
          </a:p>
          <a:p>
            <a:pPr marL="457200" lvl="1" indent="0">
              <a:buNone/>
            </a:pPr>
            <a:endParaRPr lang="en-IN" dirty="0"/>
          </a:p>
          <a:p>
            <a:r>
              <a:rPr lang="en-IN" dirty="0"/>
              <a:t>In the future , we shall extend this to real world datasets and maps.</a:t>
            </a:r>
          </a:p>
        </p:txBody>
      </p:sp>
    </p:spTree>
    <p:extLst>
      <p:ext uri="{BB962C8B-B14F-4D97-AF65-F5344CB8AC3E}">
        <p14:creationId xmlns:p14="http://schemas.microsoft.com/office/powerpoint/2010/main" val="29943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D800377-E167-C99A-2D23-6D81D7487C9A}"/>
              </a:ext>
            </a:extLst>
          </p:cNvPr>
          <p:cNvGraphicFramePr/>
          <p:nvPr>
            <p:extLst>
              <p:ext uri="{D42A27DB-BD31-4B8C-83A1-F6EECF244321}">
                <p14:modId xmlns:p14="http://schemas.microsoft.com/office/powerpoint/2010/main" val="502307416"/>
              </p:ext>
            </p:extLst>
          </p:nvPr>
        </p:nvGraphicFramePr>
        <p:xfrm>
          <a:off x="-320040" y="0"/>
          <a:ext cx="858012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Arrow: Bent-Up 8">
            <a:extLst>
              <a:ext uri="{FF2B5EF4-FFF2-40B4-BE49-F238E27FC236}">
                <a16:creationId xmlns:a16="http://schemas.microsoft.com/office/drawing/2014/main" id="{D2D36FFA-D603-2E95-B2DA-0084C4BA4EC8}"/>
              </a:ext>
            </a:extLst>
          </p:cNvPr>
          <p:cNvSpPr/>
          <p:nvPr/>
        </p:nvSpPr>
        <p:spPr>
          <a:xfrm>
            <a:off x="7940040" y="1733431"/>
            <a:ext cx="1356360" cy="422540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A27BED3F-E810-5103-5E05-502129F63BED}"/>
              </a:ext>
            </a:extLst>
          </p:cNvPr>
          <p:cNvSpPr txBox="1"/>
          <p:nvPr/>
        </p:nvSpPr>
        <p:spPr>
          <a:xfrm>
            <a:off x="6294120" y="563880"/>
            <a:ext cx="5364480" cy="116955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35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FINAL OPTIMAL SOLUTION OBTAINED!!!</a:t>
            </a:r>
            <a:endParaRPr lang="en-IN" sz="35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1225243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3FDB4-08F4-F30B-1B83-6F4B0E0449A4}"/>
              </a:ext>
            </a:extLst>
          </p:cNvPr>
          <p:cNvSpPr>
            <a:spLocks noGrp="1"/>
          </p:cNvSpPr>
          <p:nvPr>
            <p:ph type="title"/>
          </p:nvPr>
        </p:nvSpPr>
        <p:spPr>
          <a:xfrm>
            <a:off x="953946" y="2645338"/>
            <a:ext cx="10515600" cy="1325563"/>
          </a:xfrm>
        </p:spPr>
        <p:txBody>
          <a:bodyPr/>
          <a:lstStyle/>
          <a:p>
            <a:pPr algn="ctr"/>
            <a:r>
              <a:rPr lang="en-US" dirty="0"/>
              <a:t>Thank You</a:t>
            </a:r>
            <a:endParaRPr lang="en-IN" dirty="0"/>
          </a:p>
        </p:txBody>
      </p:sp>
    </p:spTree>
    <p:extLst>
      <p:ext uri="{BB962C8B-B14F-4D97-AF65-F5344CB8AC3E}">
        <p14:creationId xmlns:p14="http://schemas.microsoft.com/office/powerpoint/2010/main" val="2813721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5FF656-B2E8-4E0E-A648-8BB404C460FB}"/>
              </a:ext>
            </a:extLst>
          </p:cNvPr>
          <p:cNvSpPr>
            <a:spLocks noGrp="1"/>
          </p:cNvSpPr>
          <p:nvPr>
            <p:ph type="title"/>
          </p:nvPr>
        </p:nvSpPr>
        <p:spPr/>
        <p:txBody>
          <a:bodyPr/>
          <a:lstStyle/>
          <a:p>
            <a:pPr algn="ctr"/>
            <a:r>
              <a:rPr lang="en-IN" dirty="0"/>
              <a:t>1. Generate Intersections and Geometric </a:t>
            </a:r>
            <a:r>
              <a:rPr lang="en-IN" dirty="0" err="1"/>
              <a:t>Centers</a:t>
            </a:r>
            <a:endParaRPr lang="en-IN" dirty="0"/>
          </a:p>
        </p:txBody>
      </p:sp>
      <p:sp>
        <p:nvSpPr>
          <p:cNvPr id="6" name="TextBox 5">
            <a:extLst>
              <a:ext uri="{FF2B5EF4-FFF2-40B4-BE49-F238E27FC236}">
                <a16:creationId xmlns:a16="http://schemas.microsoft.com/office/drawing/2014/main" id="{BCACB454-2474-4F78-84E6-9F4B587FEFA0}"/>
              </a:ext>
            </a:extLst>
          </p:cNvPr>
          <p:cNvSpPr txBox="1"/>
          <p:nvPr/>
        </p:nvSpPr>
        <p:spPr>
          <a:xfrm>
            <a:off x="212502" y="1254032"/>
            <a:ext cx="2743200" cy="369331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dirty="0">
                <a:solidFill>
                  <a:srgbClr val="7030A0"/>
                </a:solidFill>
              </a:rPr>
              <a:t>Parameters:</a:t>
            </a:r>
          </a:p>
          <a:p>
            <a:r>
              <a:rPr lang="en-IN" dirty="0" err="1">
                <a:solidFill>
                  <a:srgbClr val="7030A0"/>
                </a:solidFill>
              </a:rPr>
              <a:t>Max_X</a:t>
            </a:r>
            <a:r>
              <a:rPr lang="en-IN" dirty="0">
                <a:solidFill>
                  <a:srgbClr val="7030A0"/>
                </a:solidFill>
              </a:rPr>
              <a:t>=200</a:t>
            </a:r>
          </a:p>
          <a:p>
            <a:r>
              <a:rPr lang="en-IN" dirty="0" err="1">
                <a:solidFill>
                  <a:srgbClr val="7030A0"/>
                </a:solidFill>
              </a:rPr>
              <a:t>Max_Y</a:t>
            </a:r>
            <a:r>
              <a:rPr lang="en-IN" dirty="0">
                <a:solidFill>
                  <a:srgbClr val="7030A0"/>
                </a:solidFill>
              </a:rPr>
              <a:t>=350</a:t>
            </a:r>
          </a:p>
          <a:p>
            <a:r>
              <a:rPr lang="en-IN" dirty="0" err="1">
                <a:solidFill>
                  <a:srgbClr val="7030A0"/>
                </a:solidFill>
              </a:rPr>
              <a:t>Min_X</a:t>
            </a:r>
            <a:r>
              <a:rPr lang="en-IN" dirty="0">
                <a:solidFill>
                  <a:srgbClr val="7030A0"/>
                </a:solidFill>
              </a:rPr>
              <a:t>=0</a:t>
            </a:r>
          </a:p>
          <a:p>
            <a:r>
              <a:rPr lang="en-IN" dirty="0" err="1">
                <a:solidFill>
                  <a:srgbClr val="7030A0"/>
                </a:solidFill>
              </a:rPr>
              <a:t>Min_Y</a:t>
            </a:r>
            <a:r>
              <a:rPr lang="en-IN" dirty="0">
                <a:solidFill>
                  <a:srgbClr val="7030A0"/>
                </a:solidFill>
              </a:rPr>
              <a:t>=0</a:t>
            </a:r>
          </a:p>
          <a:p>
            <a:r>
              <a:rPr lang="en-IN" dirty="0" err="1">
                <a:solidFill>
                  <a:srgbClr val="7030A0"/>
                </a:solidFill>
              </a:rPr>
              <a:t>Split_Distance</a:t>
            </a:r>
            <a:r>
              <a:rPr lang="en-IN" dirty="0">
                <a:solidFill>
                  <a:srgbClr val="7030A0"/>
                </a:solidFill>
              </a:rPr>
              <a:t> for each cell=10</a:t>
            </a:r>
          </a:p>
          <a:p>
            <a:endParaRPr lang="en-IN" dirty="0">
              <a:solidFill>
                <a:srgbClr val="7030A0"/>
              </a:solidFill>
            </a:endParaRPr>
          </a:p>
          <a:p>
            <a:r>
              <a:rPr lang="en-IN" dirty="0">
                <a:solidFill>
                  <a:srgbClr val="7030A0"/>
                </a:solidFill>
              </a:rPr>
              <a:t>In the end, (200*350)/(10*10)=700 cells generated-&gt;Hence 700 Geometric </a:t>
            </a:r>
            <a:r>
              <a:rPr lang="en-IN" dirty="0" err="1">
                <a:solidFill>
                  <a:srgbClr val="7030A0"/>
                </a:solidFill>
              </a:rPr>
              <a:t>Centers</a:t>
            </a:r>
            <a:r>
              <a:rPr lang="en-IN" dirty="0">
                <a:solidFill>
                  <a:srgbClr val="7030A0"/>
                </a:solidFill>
              </a:rPr>
              <a:t> Available</a:t>
            </a:r>
          </a:p>
        </p:txBody>
      </p:sp>
      <p:pic>
        <p:nvPicPr>
          <p:cNvPr id="10" name="Picture 9">
            <a:extLst>
              <a:ext uri="{FF2B5EF4-FFF2-40B4-BE49-F238E27FC236}">
                <a16:creationId xmlns:a16="http://schemas.microsoft.com/office/drawing/2014/main" id="{2A3B4454-F8F6-4221-80DB-A95D19F0F94C}"/>
              </a:ext>
            </a:extLst>
          </p:cNvPr>
          <p:cNvPicPr>
            <a:picLocks noChangeAspect="1"/>
          </p:cNvPicPr>
          <p:nvPr/>
        </p:nvPicPr>
        <p:blipFill>
          <a:blip r:embed="rId2"/>
          <a:stretch>
            <a:fillRect/>
          </a:stretch>
        </p:blipFill>
        <p:spPr>
          <a:xfrm>
            <a:off x="3608743" y="1655141"/>
            <a:ext cx="3546007" cy="3292210"/>
          </a:xfrm>
          <a:prstGeom prst="rect">
            <a:avLst/>
          </a:prstGeom>
        </p:spPr>
      </p:pic>
      <p:cxnSp>
        <p:nvCxnSpPr>
          <p:cNvPr id="12" name="Connector: Curved 11">
            <a:extLst>
              <a:ext uri="{FF2B5EF4-FFF2-40B4-BE49-F238E27FC236}">
                <a16:creationId xmlns:a16="http://schemas.microsoft.com/office/drawing/2014/main" id="{51762BCD-4143-48BB-AEA1-18806B34015A}"/>
              </a:ext>
            </a:extLst>
          </p:cNvPr>
          <p:cNvCxnSpPr>
            <a:cxnSpLocks/>
          </p:cNvCxnSpPr>
          <p:nvPr/>
        </p:nvCxnSpPr>
        <p:spPr>
          <a:xfrm>
            <a:off x="7102699" y="2620850"/>
            <a:ext cx="1287887" cy="92084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D219255-354F-4DA2-9F15-E24D9CA077EC}"/>
              </a:ext>
            </a:extLst>
          </p:cNvPr>
          <p:cNvPicPr>
            <a:picLocks noChangeAspect="1"/>
          </p:cNvPicPr>
          <p:nvPr/>
        </p:nvPicPr>
        <p:blipFill>
          <a:blip r:embed="rId3"/>
          <a:stretch>
            <a:fillRect/>
          </a:stretch>
        </p:blipFill>
        <p:spPr>
          <a:xfrm>
            <a:off x="8459047" y="2946042"/>
            <a:ext cx="3520451" cy="3366996"/>
          </a:xfrm>
          <a:prstGeom prst="rect">
            <a:avLst/>
          </a:prstGeom>
        </p:spPr>
      </p:pic>
      <p:sp>
        <p:nvSpPr>
          <p:cNvPr id="16" name="TextBox 15">
            <a:extLst>
              <a:ext uri="{FF2B5EF4-FFF2-40B4-BE49-F238E27FC236}">
                <a16:creationId xmlns:a16="http://schemas.microsoft.com/office/drawing/2014/main" id="{550065F3-4C24-4FEF-8B3C-1A85A261F106}"/>
              </a:ext>
            </a:extLst>
          </p:cNvPr>
          <p:cNvSpPr txBox="1"/>
          <p:nvPr/>
        </p:nvSpPr>
        <p:spPr>
          <a:xfrm>
            <a:off x="8345510" y="1577661"/>
            <a:ext cx="3084491" cy="64633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dirty="0">
                <a:solidFill>
                  <a:srgbClr val="002060"/>
                </a:solidFill>
              </a:rPr>
              <a:t>Blue-&gt;Intersection Points</a:t>
            </a:r>
          </a:p>
          <a:p>
            <a:r>
              <a:rPr lang="en-IN" dirty="0">
                <a:solidFill>
                  <a:srgbClr val="FF0000"/>
                </a:solidFill>
              </a:rPr>
              <a:t>Red-&gt;Geometric </a:t>
            </a:r>
            <a:r>
              <a:rPr lang="en-IN" dirty="0" err="1">
                <a:solidFill>
                  <a:srgbClr val="FF0000"/>
                </a:solidFill>
              </a:rPr>
              <a:t>Centers</a:t>
            </a:r>
            <a:endParaRPr lang="en-IN" dirty="0">
              <a:solidFill>
                <a:srgbClr val="FF0000"/>
              </a:solidFill>
            </a:endParaRPr>
          </a:p>
        </p:txBody>
      </p:sp>
      <p:cxnSp>
        <p:nvCxnSpPr>
          <p:cNvPr id="20" name="Straight Arrow Connector 19">
            <a:extLst>
              <a:ext uri="{FF2B5EF4-FFF2-40B4-BE49-F238E27FC236}">
                <a16:creationId xmlns:a16="http://schemas.microsoft.com/office/drawing/2014/main" id="{CA5B8864-3381-4557-B617-EBA59B7CA9E8}"/>
              </a:ext>
            </a:extLst>
          </p:cNvPr>
          <p:cNvCxnSpPr/>
          <p:nvPr/>
        </p:nvCxnSpPr>
        <p:spPr>
          <a:xfrm flipV="1">
            <a:off x="3065172" y="4797044"/>
            <a:ext cx="1403797" cy="1236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A9CEB6F-D059-4C96-95D5-74BAB39EC0DD}"/>
              </a:ext>
            </a:extLst>
          </p:cNvPr>
          <p:cNvCxnSpPr/>
          <p:nvPr/>
        </p:nvCxnSpPr>
        <p:spPr>
          <a:xfrm flipV="1">
            <a:off x="7223211" y="4797044"/>
            <a:ext cx="1403797" cy="1236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FFEF450-EE80-43EB-BA58-8DCC3A939268}"/>
              </a:ext>
            </a:extLst>
          </p:cNvPr>
          <p:cNvSpPr txBox="1"/>
          <p:nvPr/>
        </p:nvSpPr>
        <p:spPr>
          <a:xfrm>
            <a:off x="1672107" y="6033752"/>
            <a:ext cx="3084491"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dirty="0">
                <a:solidFill>
                  <a:srgbClr val="002060"/>
                </a:solidFill>
              </a:rPr>
              <a:t>Intersection Points</a:t>
            </a:r>
            <a:endParaRPr lang="en-IN" dirty="0">
              <a:solidFill>
                <a:srgbClr val="FF0000"/>
              </a:solidFill>
            </a:endParaRPr>
          </a:p>
        </p:txBody>
      </p:sp>
      <p:sp>
        <p:nvSpPr>
          <p:cNvPr id="24" name="TextBox 23">
            <a:extLst>
              <a:ext uri="{FF2B5EF4-FFF2-40B4-BE49-F238E27FC236}">
                <a16:creationId xmlns:a16="http://schemas.microsoft.com/office/drawing/2014/main" id="{7D5EBF5F-0C18-41EA-B9D2-C8EB7F53C8DC}"/>
              </a:ext>
            </a:extLst>
          </p:cNvPr>
          <p:cNvSpPr txBox="1"/>
          <p:nvPr/>
        </p:nvSpPr>
        <p:spPr>
          <a:xfrm>
            <a:off x="5464935" y="6091762"/>
            <a:ext cx="3084491" cy="64633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dirty="0">
                <a:solidFill>
                  <a:srgbClr val="002060"/>
                </a:solidFill>
              </a:rPr>
              <a:t>Intersection points and Geometric </a:t>
            </a:r>
            <a:r>
              <a:rPr lang="en-IN" dirty="0" err="1">
                <a:solidFill>
                  <a:srgbClr val="002060"/>
                </a:solidFill>
              </a:rPr>
              <a:t>Centers</a:t>
            </a:r>
            <a:endParaRPr lang="en-IN" dirty="0">
              <a:solidFill>
                <a:srgbClr val="FF0000"/>
              </a:solidFill>
            </a:endParaRPr>
          </a:p>
        </p:txBody>
      </p:sp>
    </p:spTree>
    <p:extLst>
      <p:ext uri="{BB962C8B-B14F-4D97-AF65-F5344CB8AC3E}">
        <p14:creationId xmlns:p14="http://schemas.microsoft.com/office/powerpoint/2010/main" val="4108829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C210B-4CDB-8F4A-B686-1DCA3E39F6C9}"/>
              </a:ext>
            </a:extLst>
          </p:cNvPr>
          <p:cNvSpPr>
            <a:spLocks noGrp="1"/>
          </p:cNvSpPr>
          <p:nvPr>
            <p:ph type="title"/>
          </p:nvPr>
        </p:nvSpPr>
        <p:spPr>
          <a:xfrm>
            <a:off x="838200" y="365125"/>
            <a:ext cx="10893136" cy="1325563"/>
          </a:xfrm>
        </p:spPr>
        <p:txBody>
          <a:bodyPr>
            <a:normAutofit/>
          </a:bodyPr>
          <a:lstStyle/>
          <a:p>
            <a:pPr algn="ctr"/>
            <a:r>
              <a:rPr lang="en-US" sz="3000" dirty="0"/>
              <a:t>Now we shall do away with the Intersection points, From Now on our geometric centers shall be our demand points!!!</a:t>
            </a:r>
            <a:endParaRPr lang="en-IN" sz="3000" dirty="0"/>
          </a:p>
        </p:txBody>
      </p:sp>
      <p:pic>
        <p:nvPicPr>
          <p:cNvPr id="3" name="Picture 2">
            <a:extLst>
              <a:ext uri="{FF2B5EF4-FFF2-40B4-BE49-F238E27FC236}">
                <a16:creationId xmlns:a16="http://schemas.microsoft.com/office/drawing/2014/main" id="{578A4E65-347D-03E2-AA07-57C31686A6A9}"/>
              </a:ext>
            </a:extLst>
          </p:cNvPr>
          <p:cNvPicPr>
            <a:picLocks noChangeAspect="1"/>
          </p:cNvPicPr>
          <p:nvPr/>
        </p:nvPicPr>
        <p:blipFill>
          <a:blip r:embed="rId2"/>
          <a:stretch>
            <a:fillRect/>
          </a:stretch>
        </p:blipFill>
        <p:spPr>
          <a:xfrm>
            <a:off x="510001" y="2166723"/>
            <a:ext cx="4003335" cy="3828831"/>
          </a:xfrm>
          <a:prstGeom prst="rect">
            <a:avLst/>
          </a:prstGeom>
        </p:spPr>
      </p:pic>
      <p:pic>
        <p:nvPicPr>
          <p:cNvPr id="6" name="Picture 5">
            <a:extLst>
              <a:ext uri="{FF2B5EF4-FFF2-40B4-BE49-F238E27FC236}">
                <a16:creationId xmlns:a16="http://schemas.microsoft.com/office/drawing/2014/main" id="{EDA6C896-BE7F-0AFE-5FCA-DDBE3876628E}"/>
              </a:ext>
            </a:extLst>
          </p:cNvPr>
          <p:cNvPicPr>
            <a:picLocks noChangeAspect="1"/>
          </p:cNvPicPr>
          <p:nvPr/>
        </p:nvPicPr>
        <p:blipFill>
          <a:blip r:embed="rId3"/>
          <a:stretch>
            <a:fillRect/>
          </a:stretch>
        </p:blipFill>
        <p:spPr>
          <a:xfrm>
            <a:off x="8096220" y="2244436"/>
            <a:ext cx="3793481" cy="3636818"/>
          </a:xfrm>
          <a:prstGeom prst="rect">
            <a:avLst/>
          </a:prstGeom>
        </p:spPr>
      </p:pic>
      <p:sp>
        <p:nvSpPr>
          <p:cNvPr id="10" name="Arrow: Right 9">
            <a:extLst>
              <a:ext uri="{FF2B5EF4-FFF2-40B4-BE49-F238E27FC236}">
                <a16:creationId xmlns:a16="http://schemas.microsoft.com/office/drawing/2014/main" id="{3A58E46A-9E87-230C-2178-B9F31EF559AC}"/>
              </a:ext>
            </a:extLst>
          </p:cNvPr>
          <p:cNvSpPr/>
          <p:nvPr/>
        </p:nvSpPr>
        <p:spPr>
          <a:xfrm>
            <a:off x="4565182" y="3584058"/>
            <a:ext cx="3479191" cy="957573"/>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Do away with the intersection points</a:t>
            </a:r>
            <a:endParaRPr lang="en-IN" dirty="0"/>
          </a:p>
        </p:txBody>
      </p:sp>
    </p:spTree>
    <p:extLst>
      <p:ext uri="{BB962C8B-B14F-4D97-AF65-F5344CB8AC3E}">
        <p14:creationId xmlns:p14="http://schemas.microsoft.com/office/powerpoint/2010/main" val="1155894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B00CD-AE53-F3EF-01AF-F9437E11B81D}"/>
              </a:ext>
            </a:extLst>
          </p:cNvPr>
          <p:cNvSpPr>
            <a:spLocks noGrp="1"/>
          </p:cNvSpPr>
          <p:nvPr>
            <p:ph type="title"/>
          </p:nvPr>
        </p:nvSpPr>
        <p:spPr/>
        <p:txBody>
          <a:bodyPr/>
          <a:lstStyle/>
          <a:p>
            <a:pPr algn="ctr"/>
            <a:r>
              <a:rPr lang="en-US" dirty="0"/>
              <a:t>2. Generate Random demands at demand points</a:t>
            </a:r>
            <a:endParaRPr lang="en-IN" dirty="0"/>
          </a:p>
        </p:txBody>
      </p:sp>
      <p:pic>
        <p:nvPicPr>
          <p:cNvPr id="3" name="Picture 2">
            <a:extLst>
              <a:ext uri="{FF2B5EF4-FFF2-40B4-BE49-F238E27FC236}">
                <a16:creationId xmlns:a16="http://schemas.microsoft.com/office/drawing/2014/main" id="{0123FB93-3407-EA81-E140-7DD97AED56C6}"/>
              </a:ext>
            </a:extLst>
          </p:cNvPr>
          <p:cNvPicPr>
            <a:picLocks noChangeAspect="1"/>
          </p:cNvPicPr>
          <p:nvPr/>
        </p:nvPicPr>
        <p:blipFill>
          <a:blip r:embed="rId2"/>
          <a:stretch>
            <a:fillRect/>
          </a:stretch>
        </p:blipFill>
        <p:spPr>
          <a:xfrm>
            <a:off x="489767" y="1469417"/>
            <a:ext cx="4291902" cy="4114655"/>
          </a:xfrm>
          <a:prstGeom prst="rect">
            <a:avLst/>
          </a:prstGeom>
        </p:spPr>
      </p:pic>
      <p:pic>
        <p:nvPicPr>
          <p:cNvPr id="7" name="Picture 6">
            <a:extLst>
              <a:ext uri="{FF2B5EF4-FFF2-40B4-BE49-F238E27FC236}">
                <a16:creationId xmlns:a16="http://schemas.microsoft.com/office/drawing/2014/main" id="{4D8AE6B1-35FF-5A3E-6852-D68E7C5E5F4A}"/>
              </a:ext>
            </a:extLst>
          </p:cNvPr>
          <p:cNvPicPr>
            <a:picLocks noChangeAspect="1"/>
          </p:cNvPicPr>
          <p:nvPr/>
        </p:nvPicPr>
        <p:blipFill>
          <a:blip r:embed="rId3"/>
          <a:stretch>
            <a:fillRect/>
          </a:stretch>
        </p:blipFill>
        <p:spPr>
          <a:xfrm>
            <a:off x="7900098" y="1493519"/>
            <a:ext cx="4291902" cy="4090553"/>
          </a:xfrm>
          <a:prstGeom prst="rect">
            <a:avLst/>
          </a:prstGeom>
        </p:spPr>
      </p:pic>
      <p:sp>
        <p:nvSpPr>
          <p:cNvPr id="8" name="Arrow: Right 7">
            <a:extLst>
              <a:ext uri="{FF2B5EF4-FFF2-40B4-BE49-F238E27FC236}">
                <a16:creationId xmlns:a16="http://schemas.microsoft.com/office/drawing/2014/main" id="{2226E577-6394-A9E5-EB3C-AE4487C68FCA}"/>
              </a:ext>
            </a:extLst>
          </p:cNvPr>
          <p:cNvSpPr/>
          <p:nvPr/>
        </p:nvSpPr>
        <p:spPr>
          <a:xfrm>
            <a:off x="4939432" y="2368868"/>
            <a:ext cx="2960666" cy="121146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Random demands at the demand points</a:t>
            </a:r>
            <a:endParaRPr lang="en-IN" dirty="0"/>
          </a:p>
        </p:txBody>
      </p:sp>
      <p:cxnSp>
        <p:nvCxnSpPr>
          <p:cNvPr id="12" name="Connector: Curved 11">
            <a:extLst>
              <a:ext uri="{FF2B5EF4-FFF2-40B4-BE49-F238E27FC236}">
                <a16:creationId xmlns:a16="http://schemas.microsoft.com/office/drawing/2014/main" id="{A69D46F6-C9C1-4D87-CF1E-5E9F0D2326CA}"/>
              </a:ext>
            </a:extLst>
          </p:cNvPr>
          <p:cNvCxnSpPr>
            <a:cxnSpLocks/>
            <a:stCxn id="13" idx="3"/>
            <a:endCxn id="7" idx="1"/>
          </p:cNvCxnSpPr>
          <p:nvPr/>
        </p:nvCxnSpPr>
        <p:spPr>
          <a:xfrm flipV="1">
            <a:off x="4781669" y="3538796"/>
            <a:ext cx="3118429" cy="268308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CD7FB86-65E3-0E29-8908-1B82EFC090EA}"/>
              </a:ext>
            </a:extLst>
          </p:cNvPr>
          <p:cNvSpPr txBox="1"/>
          <p:nvPr/>
        </p:nvSpPr>
        <p:spPr>
          <a:xfrm>
            <a:off x="1499989" y="5760220"/>
            <a:ext cx="3281680" cy="92333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Parameters:</a:t>
            </a:r>
          </a:p>
          <a:p>
            <a:r>
              <a:rPr lang="en-US" dirty="0"/>
              <a:t>Demand(point)=A random integer between 1 and 10</a:t>
            </a:r>
            <a:endParaRPr lang="en-IN" dirty="0"/>
          </a:p>
        </p:txBody>
      </p:sp>
      <p:sp>
        <p:nvSpPr>
          <p:cNvPr id="17" name="TextBox 16">
            <a:extLst>
              <a:ext uri="{FF2B5EF4-FFF2-40B4-BE49-F238E27FC236}">
                <a16:creationId xmlns:a16="http://schemas.microsoft.com/office/drawing/2014/main" id="{4C80A91B-7B29-5477-3FA0-544C1C9CED4D}"/>
              </a:ext>
            </a:extLst>
          </p:cNvPr>
          <p:cNvSpPr txBox="1"/>
          <p:nvPr/>
        </p:nvSpPr>
        <p:spPr>
          <a:xfrm>
            <a:off x="6395754" y="5800587"/>
            <a:ext cx="3587835" cy="92333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Demand(point)=No of Vehicles that need charging at that demand point!</a:t>
            </a:r>
            <a:endParaRPr lang="en-IN" dirty="0"/>
          </a:p>
        </p:txBody>
      </p:sp>
      <p:cxnSp>
        <p:nvCxnSpPr>
          <p:cNvPr id="19" name="Straight Arrow Connector 18">
            <a:extLst>
              <a:ext uri="{FF2B5EF4-FFF2-40B4-BE49-F238E27FC236}">
                <a16:creationId xmlns:a16="http://schemas.microsoft.com/office/drawing/2014/main" id="{EE7324A2-8449-27E0-F20A-BD67921EF7F0}"/>
              </a:ext>
            </a:extLst>
          </p:cNvPr>
          <p:cNvCxnSpPr>
            <a:stCxn id="13" idx="3"/>
            <a:endCxn id="17" idx="1"/>
          </p:cNvCxnSpPr>
          <p:nvPr/>
        </p:nvCxnSpPr>
        <p:spPr>
          <a:xfrm>
            <a:off x="4781669" y="6221885"/>
            <a:ext cx="1614085" cy="40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080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B577C-2262-D951-D79C-A617C32BD7F2}"/>
              </a:ext>
            </a:extLst>
          </p:cNvPr>
          <p:cNvSpPr>
            <a:spLocks noGrp="1"/>
          </p:cNvSpPr>
          <p:nvPr>
            <p:ph type="title"/>
          </p:nvPr>
        </p:nvSpPr>
        <p:spPr>
          <a:xfrm>
            <a:off x="838200" y="356736"/>
            <a:ext cx="10515600" cy="1325563"/>
          </a:xfrm>
        </p:spPr>
        <p:txBody>
          <a:bodyPr/>
          <a:lstStyle/>
          <a:p>
            <a:pPr algn="ctr"/>
            <a:r>
              <a:rPr lang="en-US" dirty="0"/>
              <a:t>3. Choose an Evolutionary Computing Algorithm</a:t>
            </a:r>
            <a:endParaRPr lang="en-IN" dirty="0"/>
          </a:p>
        </p:txBody>
      </p:sp>
      <p:graphicFrame>
        <p:nvGraphicFramePr>
          <p:cNvPr id="5" name="Diagram 4">
            <a:extLst>
              <a:ext uri="{FF2B5EF4-FFF2-40B4-BE49-F238E27FC236}">
                <a16:creationId xmlns:a16="http://schemas.microsoft.com/office/drawing/2014/main" id="{1745925B-373B-75CA-DA6D-34C243C6294D}"/>
              </a:ext>
            </a:extLst>
          </p:cNvPr>
          <p:cNvGraphicFramePr/>
          <p:nvPr>
            <p:extLst>
              <p:ext uri="{D42A27DB-BD31-4B8C-83A1-F6EECF244321}">
                <p14:modId xmlns:p14="http://schemas.microsoft.com/office/powerpoint/2010/main" val="1060492297"/>
              </p:ext>
            </p:extLst>
          </p:nvPr>
        </p:nvGraphicFramePr>
        <p:xfrm>
          <a:off x="2006600" y="1690688"/>
          <a:ext cx="8178800" cy="4592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12347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3023</TotalTime>
  <Words>2862</Words>
  <Application>Microsoft Office PowerPoint</Application>
  <PresentationFormat>Widescreen</PresentationFormat>
  <Paragraphs>436</Paragraphs>
  <Slides>50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Calibri Light</vt:lpstr>
      <vt:lpstr>Office Theme</vt:lpstr>
      <vt:lpstr>Optimal Placement of Electric Vehicle Charging Stations</vt:lpstr>
      <vt:lpstr>Problem Statement</vt:lpstr>
      <vt:lpstr>Problem Formulation</vt:lpstr>
      <vt:lpstr>Overall Layout of the Project</vt:lpstr>
      <vt:lpstr>PowerPoint Presentation</vt:lpstr>
      <vt:lpstr>1. Generate Intersections and Geometric Centers</vt:lpstr>
      <vt:lpstr>Now we shall do away with the Intersection points, From Now on our geometric centers shall be our demand points!!!</vt:lpstr>
      <vt:lpstr>2. Generate Random demands at demand points</vt:lpstr>
      <vt:lpstr>3. Choose an Evolutionary Computing Algorithm</vt:lpstr>
      <vt:lpstr>3a. Genetic Algorithm</vt:lpstr>
      <vt:lpstr>3b. Particle Swarm Optimization</vt:lpstr>
      <vt:lpstr>For GA</vt:lpstr>
      <vt:lpstr>4. Random Initialization of Population for the EC algorithm</vt:lpstr>
      <vt:lpstr>For GA</vt:lpstr>
      <vt:lpstr>What does population initialization mean? How does a population look like??</vt:lpstr>
      <vt:lpstr>Crossover and Mutation</vt:lpstr>
      <vt:lpstr>Single Point Crossover</vt:lpstr>
      <vt:lpstr>Selection</vt:lpstr>
      <vt:lpstr>For PSO</vt:lpstr>
      <vt:lpstr>What does Swarm initialization mean? How does a Swarm look like??</vt:lpstr>
      <vt:lpstr>PowerPoint Presentation</vt:lpstr>
      <vt:lpstr>VELOCITY CALCULATION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General Working of any EC algorithm</vt:lpstr>
      <vt:lpstr>Output</vt:lpstr>
      <vt:lpstr>PowerPoint Presentation</vt:lpstr>
      <vt:lpstr>Results</vt:lpstr>
      <vt:lpstr>Sample Progression of Overall Objective Value(GA), Nc=60</vt:lpstr>
      <vt:lpstr>Sample Progression of Overall Objective Value(PSO), Nc=60</vt:lpstr>
      <vt:lpstr>Comparison b/w GA and PSO, Overall Objective Value</vt:lpstr>
      <vt:lpstr>Comparison b/w GA and PSO, F1 Objective Value</vt:lpstr>
      <vt:lpstr>Comparison b/w GA and PSO, F2 Objective Value</vt:lpstr>
      <vt:lpstr>Comparison b/w GA and PSO, F1 Penalty Value</vt:lpstr>
      <vt:lpstr>Comparison b/w GA and PSO, F2 Penalty Value</vt:lpstr>
      <vt:lpstr>PowerPoint Presentation</vt:lpstr>
      <vt:lpstr>Comparison b/w GA and PSO, Generation Found</vt:lpstr>
      <vt:lpstr>Sample Comparison b/w GA and PSO Voronoi Region for Nc=30 </vt:lpstr>
      <vt:lpstr>Final Results Table- GA</vt:lpstr>
      <vt:lpstr>Final Results Table- PSO</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Placement of Electric Vehicle Charging Stations</dc:title>
  <dc:creator>HARIHARAN SUBRAMANIAN</dc:creator>
  <cp:lastModifiedBy>Akshay Rohith</cp:lastModifiedBy>
  <cp:revision>42</cp:revision>
  <dcterms:created xsi:type="dcterms:W3CDTF">2023-04-26T01:31:09Z</dcterms:created>
  <dcterms:modified xsi:type="dcterms:W3CDTF">2023-05-18T13:57:27Z</dcterms:modified>
</cp:coreProperties>
</file>